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307" r:id="rId4"/>
    <p:sldId id="286" r:id="rId5"/>
    <p:sldId id="259" r:id="rId6"/>
    <p:sldId id="260" r:id="rId7"/>
    <p:sldId id="265" r:id="rId8"/>
    <p:sldId id="321" r:id="rId9"/>
    <p:sldId id="266" r:id="rId10"/>
    <p:sldId id="267" r:id="rId11"/>
    <p:sldId id="268" r:id="rId12"/>
    <p:sldId id="305" r:id="rId13"/>
    <p:sldId id="306" r:id="rId14"/>
    <p:sldId id="289" r:id="rId15"/>
    <p:sldId id="291" r:id="rId16"/>
    <p:sldId id="269" r:id="rId17"/>
    <p:sldId id="284" r:id="rId18"/>
    <p:sldId id="282" r:id="rId19"/>
    <p:sldId id="271" r:id="rId20"/>
    <p:sldId id="273" r:id="rId21"/>
    <p:sldId id="261" r:id="rId22"/>
    <p:sldId id="296" r:id="rId23"/>
    <p:sldId id="322" r:id="rId24"/>
    <p:sldId id="319" r:id="rId25"/>
    <p:sldId id="292" r:id="rId26"/>
    <p:sldId id="323" r:id="rId27"/>
    <p:sldId id="262" r:id="rId28"/>
    <p:sldId id="293" r:id="rId29"/>
    <p:sldId id="275" r:id="rId30"/>
    <p:sldId id="294" r:id="rId31"/>
    <p:sldId id="276" r:id="rId32"/>
    <p:sldId id="317" r:id="rId33"/>
    <p:sldId id="318" r:id="rId34"/>
    <p:sldId id="324" r:id="rId35"/>
    <p:sldId id="298" r:id="rId36"/>
    <p:sldId id="299" r:id="rId37"/>
    <p:sldId id="277" r:id="rId38"/>
    <p:sldId id="280" r:id="rId39"/>
    <p:sldId id="295" r:id="rId40"/>
    <p:sldId id="263" r:id="rId41"/>
    <p:sldId id="297" r:id="rId42"/>
    <p:sldId id="274" r:id="rId43"/>
    <p:sldId id="28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28FEE-5A55-4830-8041-A6E11A1FD29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25B3C7C2-7EEF-4E86-B640-1436E649725B}">
      <dgm:prSet phldrT="[Text]"/>
      <dgm:spPr/>
      <dgm:t>
        <a:bodyPr/>
        <a:lstStyle/>
        <a:p>
          <a:r>
            <a:rPr lang="en-US" dirty="0"/>
            <a:t>Physical</a:t>
          </a:r>
        </a:p>
      </dgm:t>
    </dgm:pt>
    <dgm:pt modelId="{2795094E-DF47-4493-9DA8-63231F09B663}" type="parTrans" cxnId="{77D235E7-8037-410D-8281-F32C0CF9DD6E}">
      <dgm:prSet/>
      <dgm:spPr/>
      <dgm:t>
        <a:bodyPr/>
        <a:lstStyle/>
        <a:p>
          <a:endParaRPr lang="en-US"/>
        </a:p>
      </dgm:t>
    </dgm:pt>
    <dgm:pt modelId="{D31DFBD8-1488-4BDC-A03E-084E093FC969}" type="sibTrans" cxnId="{77D235E7-8037-410D-8281-F32C0CF9DD6E}">
      <dgm:prSet/>
      <dgm:spPr/>
      <dgm:t>
        <a:bodyPr/>
        <a:lstStyle/>
        <a:p>
          <a:endParaRPr lang="en-US"/>
        </a:p>
      </dgm:t>
    </dgm:pt>
    <dgm:pt modelId="{4CDE9CC0-DBF8-4940-9510-A53E4C1BB8FE}">
      <dgm:prSet phldrT="[Text]" custT="1"/>
      <dgm:spPr/>
      <dgm:t>
        <a:bodyPr/>
        <a:lstStyle/>
        <a:p>
          <a:r>
            <a:rPr lang="en-US" sz="1400" dirty="0"/>
            <a:t>Lever lengths</a:t>
          </a:r>
        </a:p>
      </dgm:t>
    </dgm:pt>
    <dgm:pt modelId="{D4B272C2-C85F-4D87-94EF-D82BECADC882}" type="parTrans" cxnId="{1801F3D2-EA69-4506-B673-4A06BC740620}">
      <dgm:prSet/>
      <dgm:spPr/>
      <dgm:t>
        <a:bodyPr/>
        <a:lstStyle/>
        <a:p>
          <a:endParaRPr lang="en-US"/>
        </a:p>
      </dgm:t>
    </dgm:pt>
    <dgm:pt modelId="{3A29E243-4F68-4151-B896-77997FE5A633}" type="sibTrans" cxnId="{1801F3D2-EA69-4506-B673-4A06BC740620}">
      <dgm:prSet/>
      <dgm:spPr/>
      <dgm:t>
        <a:bodyPr/>
        <a:lstStyle/>
        <a:p>
          <a:endParaRPr lang="en-US"/>
        </a:p>
      </dgm:t>
    </dgm:pt>
    <dgm:pt modelId="{67FA6652-AD75-4126-88CE-44F15712242B}">
      <dgm:prSet phldrT="[Text]"/>
      <dgm:spPr/>
      <dgm:t>
        <a:bodyPr/>
        <a:lstStyle/>
        <a:p>
          <a:r>
            <a:rPr lang="en-US" dirty="0"/>
            <a:t>Motor Control</a:t>
          </a:r>
        </a:p>
      </dgm:t>
    </dgm:pt>
    <dgm:pt modelId="{99A4E8AD-AE60-483F-9E84-F807E6136681}" type="parTrans" cxnId="{068C8185-6829-4040-9931-DEE1A801708B}">
      <dgm:prSet/>
      <dgm:spPr/>
      <dgm:t>
        <a:bodyPr/>
        <a:lstStyle/>
        <a:p>
          <a:endParaRPr lang="en-US"/>
        </a:p>
      </dgm:t>
    </dgm:pt>
    <dgm:pt modelId="{B66F219D-A8E0-41FD-A4B1-23F4D8D58B77}" type="sibTrans" cxnId="{068C8185-6829-4040-9931-DEE1A801708B}">
      <dgm:prSet/>
      <dgm:spPr/>
      <dgm:t>
        <a:bodyPr/>
        <a:lstStyle/>
        <a:p>
          <a:endParaRPr lang="en-US"/>
        </a:p>
      </dgm:t>
    </dgm:pt>
    <dgm:pt modelId="{872351D9-5AC4-4323-990B-3683F212698F}">
      <dgm:prSet phldrT="[Text]"/>
      <dgm:spPr/>
      <dgm:t>
        <a:bodyPr/>
        <a:lstStyle/>
        <a:p>
          <a:r>
            <a:rPr lang="en-US" dirty="0"/>
            <a:t>Coordination</a:t>
          </a:r>
        </a:p>
      </dgm:t>
    </dgm:pt>
    <dgm:pt modelId="{271F776B-527B-4B23-B117-DE2ED44E5E27}" type="parTrans" cxnId="{DC5439EB-DF39-49A8-9AA6-D7252AB9AFFE}">
      <dgm:prSet/>
      <dgm:spPr/>
      <dgm:t>
        <a:bodyPr/>
        <a:lstStyle/>
        <a:p>
          <a:endParaRPr lang="en-US"/>
        </a:p>
      </dgm:t>
    </dgm:pt>
    <dgm:pt modelId="{0E9B3D07-E206-4800-BFAA-55CD217E6EF1}" type="sibTrans" cxnId="{DC5439EB-DF39-49A8-9AA6-D7252AB9AFFE}">
      <dgm:prSet/>
      <dgm:spPr/>
      <dgm:t>
        <a:bodyPr/>
        <a:lstStyle/>
        <a:p>
          <a:endParaRPr lang="en-US"/>
        </a:p>
      </dgm:t>
    </dgm:pt>
    <dgm:pt modelId="{7122FDD7-78AC-40DA-A98C-08975BE91097}">
      <dgm:prSet phldrT="[Text]"/>
      <dgm:spPr/>
      <dgm:t>
        <a:bodyPr/>
        <a:lstStyle/>
        <a:p>
          <a:r>
            <a:rPr lang="en-US" dirty="0"/>
            <a:t>Mental</a:t>
          </a:r>
        </a:p>
      </dgm:t>
    </dgm:pt>
    <dgm:pt modelId="{009664A6-409C-4FC5-BE61-5BF46A0E9F81}" type="parTrans" cxnId="{EA58AEB1-87FC-41D3-BF68-20DA5D344FC2}">
      <dgm:prSet/>
      <dgm:spPr/>
      <dgm:t>
        <a:bodyPr/>
        <a:lstStyle/>
        <a:p>
          <a:endParaRPr lang="en-US"/>
        </a:p>
      </dgm:t>
    </dgm:pt>
    <dgm:pt modelId="{77B1BCE8-C613-4BB9-81F2-247285ADD202}" type="sibTrans" cxnId="{EA58AEB1-87FC-41D3-BF68-20DA5D344FC2}">
      <dgm:prSet/>
      <dgm:spPr/>
      <dgm:t>
        <a:bodyPr/>
        <a:lstStyle/>
        <a:p>
          <a:endParaRPr lang="en-US"/>
        </a:p>
      </dgm:t>
    </dgm:pt>
    <dgm:pt modelId="{7045EF00-2B9B-4ABD-A896-7FC30EB59E89}">
      <dgm:prSet phldrT="[Text]"/>
      <dgm:spPr/>
      <dgm:t>
        <a:bodyPr/>
        <a:lstStyle/>
        <a:p>
          <a:r>
            <a:rPr lang="en-US" dirty="0"/>
            <a:t>Confidence</a:t>
          </a:r>
        </a:p>
      </dgm:t>
    </dgm:pt>
    <dgm:pt modelId="{5C36F4AE-D27B-482E-8A2E-1CACB05A368A}" type="parTrans" cxnId="{05D4DBE3-0566-4B01-B136-B980EAD849BF}">
      <dgm:prSet/>
      <dgm:spPr/>
      <dgm:t>
        <a:bodyPr/>
        <a:lstStyle/>
        <a:p>
          <a:endParaRPr lang="en-US"/>
        </a:p>
      </dgm:t>
    </dgm:pt>
    <dgm:pt modelId="{D226DE6F-7C88-459D-B4C9-01E2471B7C33}" type="sibTrans" cxnId="{05D4DBE3-0566-4B01-B136-B980EAD849BF}">
      <dgm:prSet/>
      <dgm:spPr/>
      <dgm:t>
        <a:bodyPr/>
        <a:lstStyle/>
        <a:p>
          <a:endParaRPr lang="en-US"/>
        </a:p>
      </dgm:t>
    </dgm:pt>
    <dgm:pt modelId="{C15B9315-8FCE-45D1-BA83-C2469B370C6D}">
      <dgm:prSet phldrT="[Text]"/>
      <dgm:spPr/>
      <dgm:t>
        <a:bodyPr/>
        <a:lstStyle/>
        <a:p>
          <a:r>
            <a:rPr lang="en-US" dirty="0"/>
            <a:t>Social</a:t>
          </a:r>
        </a:p>
      </dgm:t>
    </dgm:pt>
    <dgm:pt modelId="{69821A46-02A8-4467-8F6E-F25AB544C677}" type="parTrans" cxnId="{DFDCC690-D8B8-46DF-9AC1-8A4A3F210251}">
      <dgm:prSet/>
      <dgm:spPr/>
      <dgm:t>
        <a:bodyPr/>
        <a:lstStyle/>
        <a:p>
          <a:endParaRPr lang="en-US"/>
        </a:p>
      </dgm:t>
    </dgm:pt>
    <dgm:pt modelId="{2C9B672C-C8B6-48A3-BE1C-2BAD9FF86D11}" type="sibTrans" cxnId="{DFDCC690-D8B8-46DF-9AC1-8A4A3F210251}">
      <dgm:prSet/>
      <dgm:spPr/>
      <dgm:t>
        <a:bodyPr/>
        <a:lstStyle/>
        <a:p>
          <a:endParaRPr lang="en-US"/>
        </a:p>
      </dgm:t>
    </dgm:pt>
    <dgm:pt modelId="{58067910-EF4A-47C5-9EF4-BB5621C07A6D}">
      <dgm:prSet phldrT="[Text]" custT="1"/>
      <dgm:spPr/>
      <dgm:t>
        <a:bodyPr/>
        <a:lstStyle/>
        <a:p>
          <a:r>
            <a:rPr lang="en-US" sz="1400" dirty="0"/>
            <a:t>Range of motion</a:t>
          </a:r>
        </a:p>
      </dgm:t>
    </dgm:pt>
    <dgm:pt modelId="{AC741B48-7785-4B51-8CC4-B91D0E506FA7}" type="parTrans" cxnId="{5FC4AB48-5B5C-479C-9053-24DE6E600EAD}">
      <dgm:prSet/>
      <dgm:spPr/>
      <dgm:t>
        <a:bodyPr/>
        <a:lstStyle/>
        <a:p>
          <a:endParaRPr lang="en-US"/>
        </a:p>
      </dgm:t>
    </dgm:pt>
    <dgm:pt modelId="{AA9FA4CB-20F5-4DCC-8955-241C68372187}" type="sibTrans" cxnId="{5FC4AB48-5B5C-479C-9053-24DE6E600EAD}">
      <dgm:prSet/>
      <dgm:spPr/>
      <dgm:t>
        <a:bodyPr/>
        <a:lstStyle/>
        <a:p>
          <a:endParaRPr lang="en-US"/>
        </a:p>
      </dgm:t>
    </dgm:pt>
    <dgm:pt modelId="{465EE6D0-C10C-4F03-96A6-391C1713BA1E}">
      <dgm:prSet phldrT="[Text]"/>
      <dgm:spPr/>
      <dgm:t>
        <a:bodyPr/>
        <a:lstStyle/>
        <a:p>
          <a:r>
            <a:rPr lang="en-US" dirty="0"/>
            <a:t>Skill development</a:t>
          </a:r>
        </a:p>
      </dgm:t>
    </dgm:pt>
    <dgm:pt modelId="{A42EC3FF-67E0-469F-BA66-8F22C24EBD03}" type="parTrans" cxnId="{93DD718E-5A4E-41A3-8D12-B727D3A2D53C}">
      <dgm:prSet/>
      <dgm:spPr/>
      <dgm:t>
        <a:bodyPr/>
        <a:lstStyle/>
        <a:p>
          <a:endParaRPr lang="en-US"/>
        </a:p>
      </dgm:t>
    </dgm:pt>
    <dgm:pt modelId="{1851F2B7-2042-4E37-9037-684C23EC6A48}" type="sibTrans" cxnId="{93DD718E-5A4E-41A3-8D12-B727D3A2D53C}">
      <dgm:prSet/>
      <dgm:spPr/>
      <dgm:t>
        <a:bodyPr/>
        <a:lstStyle/>
        <a:p>
          <a:endParaRPr lang="en-US"/>
        </a:p>
      </dgm:t>
    </dgm:pt>
    <dgm:pt modelId="{B9A5406A-50EA-4A2F-BBB2-5521FB34D930}">
      <dgm:prSet phldrT="[Text]"/>
      <dgm:spPr/>
      <dgm:t>
        <a:bodyPr/>
        <a:lstStyle/>
        <a:p>
          <a:r>
            <a:rPr lang="en-US" dirty="0"/>
            <a:t>Performance</a:t>
          </a:r>
        </a:p>
      </dgm:t>
    </dgm:pt>
    <dgm:pt modelId="{159A6FE5-13B4-45FE-95C3-EAE4219A305D}" type="parTrans" cxnId="{9E422996-5667-4E8B-8157-5C8C8E93FC54}">
      <dgm:prSet/>
      <dgm:spPr/>
      <dgm:t>
        <a:bodyPr/>
        <a:lstStyle/>
        <a:p>
          <a:endParaRPr lang="en-US"/>
        </a:p>
      </dgm:t>
    </dgm:pt>
    <dgm:pt modelId="{CAEDE111-1282-4E73-B2FF-560951E084C2}" type="sibTrans" cxnId="{9E422996-5667-4E8B-8157-5C8C8E93FC54}">
      <dgm:prSet/>
      <dgm:spPr/>
      <dgm:t>
        <a:bodyPr/>
        <a:lstStyle/>
        <a:p>
          <a:endParaRPr lang="en-US"/>
        </a:p>
      </dgm:t>
    </dgm:pt>
    <dgm:pt modelId="{9420EB0B-141A-4AB1-A484-CD4F7D5B4B57}">
      <dgm:prSet phldrT="[Text]"/>
      <dgm:spPr/>
      <dgm:t>
        <a:bodyPr/>
        <a:lstStyle/>
        <a:p>
          <a:r>
            <a:rPr lang="en-US" dirty="0"/>
            <a:t>Dropout</a:t>
          </a:r>
        </a:p>
      </dgm:t>
    </dgm:pt>
    <dgm:pt modelId="{CF708D52-38F5-4403-A939-E0ABA9F6A54D}" type="parTrans" cxnId="{0D92D8F7-997D-4A19-991D-CB47EA6D2862}">
      <dgm:prSet/>
      <dgm:spPr/>
      <dgm:t>
        <a:bodyPr/>
        <a:lstStyle/>
        <a:p>
          <a:endParaRPr lang="en-US"/>
        </a:p>
      </dgm:t>
    </dgm:pt>
    <dgm:pt modelId="{33ECB578-1C16-4037-ABD5-EB86EF5C7AAF}" type="sibTrans" cxnId="{0D92D8F7-997D-4A19-991D-CB47EA6D2862}">
      <dgm:prSet/>
      <dgm:spPr/>
      <dgm:t>
        <a:bodyPr/>
        <a:lstStyle/>
        <a:p>
          <a:endParaRPr lang="en-US"/>
        </a:p>
      </dgm:t>
    </dgm:pt>
    <dgm:pt modelId="{0488C79F-A494-4F26-BF3F-9333BFFDC418}">
      <dgm:prSet phldrT="[Text]" custT="1"/>
      <dgm:spPr/>
      <dgm:t>
        <a:bodyPr/>
        <a:lstStyle/>
        <a:p>
          <a:r>
            <a:rPr lang="en-US" sz="1400" dirty="0"/>
            <a:t>Responses to training</a:t>
          </a:r>
        </a:p>
      </dgm:t>
    </dgm:pt>
    <dgm:pt modelId="{5524E877-0D7E-4CC4-A04F-F6EC1963F8F7}" type="parTrans" cxnId="{E41C80E4-69F0-4B37-8406-0B99991D0386}">
      <dgm:prSet/>
      <dgm:spPr/>
      <dgm:t>
        <a:bodyPr/>
        <a:lstStyle/>
        <a:p>
          <a:endParaRPr lang="en-US"/>
        </a:p>
      </dgm:t>
    </dgm:pt>
    <dgm:pt modelId="{B828555B-A952-46A5-87CD-3669C623FE11}" type="sibTrans" cxnId="{E41C80E4-69F0-4B37-8406-0B99991D0386}">
      <dgm:prSet/>
      <dgm:spPr/>
      <dgm:t>
        <a:bodyPr/>
        <a:lstStyle/>
        <a:p>
          <a:endParaRPr lang="en-US"/>
        </a:p>
      </dgm:t>
    </dgm:pt>
    <dgm:pt modelId="{95E165CD-B78E-4C17-B087-F733A8F7E0B8}">
      <dgm:prSet phldrT="[Text]"/>
      <dgm:spPr/>
      <dgm:t>
        <a:bodyPr/>
        <a:lstStyle/>
        <a:p>
          <a:r>
            <a:rPr lang="en-US" dirty="0"/>
            <a:t>Self Esteem</a:t>
          </a:r>
        </a:p>
      </dgm:t>
    </dgm:pt>
    <dgm:pt modelId="{32F29203-47CD-4439-B28E-8959DCB8BBF8}" type="parTrans" cxnId="{BD9ADDB2-7E40-4594-9F63-2A08AC039536}">
      <dgm:prSet/>
      <dgm:spPr/>
      <dgm:t>
        <a:bodyPr/>
        <a:lstStyle/>
        <a:p>
          <a:endParaRPr lang="en-US"/>
        </a:p>
      </dgm:t>
    </dgm:pt>
    <dgm:pt modelId="{EE13E7BA-CE94-4478-987B-199A219A05E5}" type="sibTrans" cxnId="{BD9ADDB2-7E40-4594-9F63-2A08AC039536}">
      <dgm:prSet/>
      <dgm:spPr/>
      <dgm:t>
        <a:bodyPr/>
        <a:lstStyle/>
        <a:p>
          <a:endParaRPr lang="en-US"/>
        </a:p>
      </dgm:t>
    </dgm:pt>
    <dgm:pt modelId="{C17EC5E5-18A1-4B52-A5E8-71ED489271D6}">
      <dgm:prSet phldrT="[Text]" custT="1"/>
      <dgm:spPr/>
      <dgm:t>
        <a:bodyPr/>
        <a:lstStyle/>
        <a:p>
          <a:r>
            <a:rPr lang="en-US" sz="1400" dirty="0"/>
            <a:t>Injury</a:t>
          </a:r>
        </a:p>
      </dgm:t>
    </dgm:pt>
    <dgm:pt modelId="{5772E0D4-C212-4412-AD6C-3B28BA11442D}" type="parTrans" cxnId="{FEE983C4-47E9-46F5-BE8F-1D5A40E25E47}">
      <dgm:prSet/>
      <dgm:spPr/>
      <dgm:t>
        <a:bodyPr/>
        <a:lstStyle/>
        <a:p>
          <a:endParaRPr lang="en-US"/>
        </a:p>
      </dgm:t>
    </dgm:pt>
    <dgm:pt modelId="{A4E78295-593B-41FF-B7C0-C12A75931D8A}" type="sibTrans" cxnId="{FEE983C4-47E9-46F5-BE8F-1D5A40E25E47}">
      <dgm:prSet/>
      <dgm:spPr/>
      <dgm:t>
        <a:bodyPr/>
        <a:lstStyle/>
        <a:p>
          <a:endParaRPr lang="en-US"/>
        </a:p>
      </dgm:t>
    </dgm:pt>
    <dgm:pt modelId="{EF50B0C8-77B7-425A-833B-F6BD1BC4B006}">
      <dgm:prSet phldrT="[Text]" custT="1"/>
      <dgm:spPr/>
      <dgm:t>
        <a:bodyPr/>
        <a:lstStyle/>
        <a:p>
          <a:r>
            <a:rPr lang="en-US" sz="1400" dirty="0"/>
            <a:t>Fatigue</a:t>
          </a:r>
        </a:p>
      </dgm:t>
    </dgm:pt>
    <dgm:pt modelId="{9C6744DF-BA9D-452E-A9BD-2B7CEA37FAFA}" type="parTrans" cxnId="{A03CDFB1-BB36-4622-B7AD-337916177AC6}">
      <dgm:prSet/>
      <dgm:spPr/>
      <dgm:t>
        <a:bodyPr/>
        <a:lstStyle/>
        <a:p>
          <a:endParaRPr lang="en-US"/>
        </a:p>
      </dgm:t>
    </dgm:pt>
    <dgm:pt modelId="{0496AB24-C2E7-4A44-845E-6DF6ADED9693}" type="sibTrans" cxnId="{A03CDFB1-BB36-4622-B7AD-337916177AC6}">
      <dgm:prSet/>
      <dgm:spPr/>
      <dgm:t>
        <a:bodyPr/>
        <a:lstStyle/>
        <a:p>
          <a:endParaRPr lang="en-US"/>
        </a:p>
      </dgm:t>
    </dgm:pt>
    <dgm:pt modelId="{D6B6B5B9-BECC-4E55-9747-432EFC5E4C96}">
      <dgm:prSet phldrT="[Text]" custT="1"/>
      <dgm:spPr/>
      <dgm:t>
        <a:bodyPr/>
        <a:lstStyle/>
        <a:p>
          <a:r>
            <a:rPr lang="en-US" sz="1400" dirty="0"/>
            <a:t>Longevity</a:t>
          </a:r>
        </a:p>
      </dgm:t>
    </dgm:pt>
    <dgm:pt modelId="{779BB7ED-1D96-441D-A4C5-2541F751F488}" type="parTrans" cxnId="{373A5974-4C56-4C50-BBEA-E84645710D06}">
      <dgm:prSet/>
      <dgm:spPr/>
      <dgm:t>
        <a:bodyPr/>
        <a:lstStyle/>
        <a:p>
          <a:endParaRPr lang="en-US"/>
        </a:p>
      </dgm:t>
    </dgm:pt>
    <dgm:pt modelId="{65BC3EC1-5A1D-411C-98EA-F08CCD41D5F1}" type="sibTrans" cxnId="{373A5974-4C56-4C50-BBEA-E84645710D06}">
      <dgm:prSet/>
      <dgm:spPr/>
      <dgm:t>
        <a:bodyPr/>
        <a:lstStyle/>
        <a:p>
          <a:endParaRPr lang="en-US"/>
        </a:p>
      </dgm:t>
    </dgm:pt>
    <dgm:pt modelId="{C9E42160-34BA-44B5-95FD-5B22493080DC}">
      <dgm:prSet phldrT="[Text]"/>
      <dgm:spPr/>
      <dgm:t>
        <a:bodyPr/>
        <a:lstStyle/>
        <a:p>
          <a:r>
            <a:rPr lang="en-US" dirty="0"/>
            <a:t>Talent ID</a:t>
          </a:r>
        </a:p>
      </dgm:t>
    </dgm:pt>
    <dgm:pt modelId="{51F2351E-96FB-46E1-BFEE-9DA369BE4B49}" type="parTrans" cxnId="{9A458881-4B51-4C68-946B-5A7C6A76E2FA}">
      <dgm:prSet/>
      <dgm:spPr/>
      <dgm:t>
        <a:bodyPr/>
        <a:lstStyle/>
        <a:p>
          <a:endParaRPr lang="en-US"/>
        </a:p>
      </dgm:t>
    </dgm:pt>
    <dgm:pt modelId="{75295A31-A2C4-4FC0-B1F1-6855C5898073}" type="sibTrans" cxnId="{9A458881-4B51-4C68-946B-5A7C6A76E2FA}">
      <dgm:prSet/>
      <dgm:spPr/>
      <dgm:t>
        <a:bodyPr/>
        <a:lstStyle/>
        <a:p>
          <a:endParaRPr lang="en-US"/>
        </a:p>
      </dgm:t>
    </dgm:pt>
    <dgm:pt modelId="{5835CCD0-FC40-4560-BD2E-67FC7C48E259}">
      <dgm:prSet phldrT="[Text]"/>
      <dgm:spPr/>
      <dgm:t>
        <a:bodyPr/>
        <a:lstStyle/>
        <a:p>
          <a:r>
            <a:rPr lang="en-US" dirty="0"/>
            <a:t>Talent Pool size</a:t>
          </a:r>
        </a:p>
      </dgm:t>
    </dgm:pt>
    <dgm:pt modelId="{A2B60367-7F20-4734-A1E4-563B798C60E7}" type="parTrans" cxnId="{CDBEE952-4389-4765-A4D1-398C3C1EFFC6}">
      <dgm:prSet/>
      <dgm:spPr/>
      <dgm:t>
        <a:bodyPr/>
        <a:lstStyle/>
        <a:p>
          <a:endParaRPr lang="en-US"/>
        </a:p>
      </dgm:t>
    </dgm:pt>
    <dgm:pt modelId="{4E560431-83C5-4C7C-8DE8-302FD0A71BBD}" type="sibTrans" cxnId="{CDBEE952-4389-4765-A4D1-398C3C1EFFC6}">
      <dgm:prSet/>
      <dgm:spPr/>
      <dgm:t>
        <a:bodyPr/>
        <a:lstStyle/>
        <a:p>
          <a:endParaRPr lang="en-US"/>
        </a:p>
      </dgm:t>
    </dgm:pt>
    <dgm:pt modelId="{622B34AD-7758-431A-A921-6EB4996F2E5F}">
      <dgm:prSet phldrT="[Text]"/>
      <dgm:spPr/>
      <dgm:t>
        <a:bodyPr/>
        <a:lstStyle/>
        <a:p>
          <a:r>
            <a:rPr lang="en-US" dirty="0"/>
            <a:t>Perception</a:t>
          </a:r>
        </a:p>
      </dgm:t>
    </dgm:pt>
    <dgm:pt modelId="{B6E7919A-2DE9-4915-AB88-C3A9A6C168A7}" type="parTrans" cxnId="{2CCE3AC8-D483-40B9-9ABA-B434FDF4F694}">
      <dgm:prSet/>
      <dgm:spPr/>
      <dgm:t>
        <a:bodyPr/>
        <a:lstStyle/>
        <a:p>
          <a:endParaRPr lang="en-US"/>
        </a:p>
      </dgm:t>
    </dgm:pt>
    <dgm:pt modelId="{DF3122C6-373E-4A69-B1AA-074E70A53AF0}" type="sibTrans" cxnId="{2CCE3AC8-D483-40B9-9ABA-B434FDF4F694}">
      <dgm:prSet/>
      <dgm:spPr/>
      <dgm:t>
        <a:bodyPr/>
        <a:lstStyle/>
        <a:p>
          <a:endParaRPr lang="en-US"/>
        </a:p>
      </dgm:t>
    </dgm:pt>
    <dgm:pt modelId="{E7B0ED7B-086A-4329-BF92-1F9D98D62F38}">
      <dgm:prSet phldrT="[Text]" custT="1"/>
      <dgm:spPr/>
      <dgm:t>
        <a:bodyPr/>
        <a:lstStyle/>
        <a:p>
          <a:r>
            <a:rPr lang="en-US" sz="1400" dirty="0"/>
            <a:t>Muscle Mass</a:t>
          </a:r>
        </a:p>
      </dgm:t>
    </dgm:pt>
    <dgm:pt modelId="{826A1B88-98D1-433E-A702-750158AE877E}" type="parTrans" cxnId="{D65E8675-720F-4D98-B2BE-CFDB20808A34}">
      <dgm:prSet/>
      <dgm:spPr/>
      <dgm:t>
        <a:bodyPr/>
        <a:lstStyle/>
        <a:p>
          <a:endParaRPr lang="en-US"/>
        </a:p>
      </dgm:t>
    </dgm:pt>
    <dgm:pt modelId="{3ABF787A-0830-4002-AB51-E949C427C017}" type="sibTrans" cxnId="{D65E8675-720F-4D98-B2BE-CFDB20808A34}">
      <dgm:prSet/>
      <dgm:spPr/>
      <dgm:t>
        <a:bodyPr/>
        <a:lstStyle/>
        <a:p>
          <a:endParaRPr lang="en-US"/>
        </a:p>
      </dgm:t>
    </dgm:pt>
    <dgm:pt modelId="{0A2632E6-0358-4D39-9456-3D33DD2D3D09}">
      <dgm:prSet phldrT="[Text]"/>
      <dgm:spPr/>
      <dgm:t>
        <a:bodyPr/>
        <a:lstStyle/>
        <a:p>
          <a:r>
            <a:rPr lang="en-US" dirty="0"/>
            <a:t>Selection/Deselection</a:t>
          </a:r>
        </a:p>
      </dgm:t>
    </dgm:pt>
    <dgm:pt modelId="{8C8E0DD1-8F72-49C5-BD14-DA68E87B37D0}" type="parTrans" cxnId="{A4011E33-56D0-4EDA-A163-A62B121BF3BD}">
      <dgm:prSet/>
      <dgm:spPr/>
      <dgm:t>
        <a:bodyPr/>
        <a:lstStyle/>
        <a:p>
          <a:endParaRPr lang="en-US"/>
        </a:p>
      </dgm:t>
    </dgm:pt>
    <dgm:pt modelId="{79E3E0FD-C7A7-4AE2-B42C-2303A9D7DFFD}" type="sibTrans" cxnId="{A4011E33-56D0-4EDA-A163-A62B121BF3BD}">
      <dgm:prSet/>
      <dgm:spPr/>
      <dgm:t>
        <a:bodyPr/>
        <a:lstStyle/>
        <a:p>
          <a:endParaRPr lang="en-US"/>
        </a:p>
      </dgm:t>
    </dgm:pt>
    <dgm:pt modelId="{C194E353-5D5C-49DE-9980-E084EB51034A}">
      <dgm:prSet phldrT="[Text]"/>
      <dgm:spPr/>
      <dgm:t>
        <a:bodyPr/>
        <a:lstStyle/>
        <a:p>
          <a:endParaRPr lang="en-US" dirty="0"/>
        </a:p>
      </dgm:t>
    </dgm:pt>
    <dgm:pt modelId="{246E066A-DFCD-4D54-9A50-464AB096B57A}" type="parTrans" cxnId="{5F6D9859-0FDA-4B5B-AF9F-6384698994A5}">
      <dgm:prSet/>
      <dgm:spPr/>
      <dgm:t>
        <a:bodyPr/>
        <a:lstStyle/>
        <a:p>
          <a:endParaRPr lang="en-US"/>
        </a:p>
      </dgm:t>
    </dgm:pt>
    <dgm:pt modelId="{B64B2D91-1004-49A3-9F92-972F7B0D9E77}" type="sibTrans" cxnId="{5F6D9859-0FDA-4B5B-AF9F-6384698994A5}">
      <dgm:prSet/>
      <dgm:spPr/>
      <dgm:t>
        <a:bodyPr/>
        <a:lstStyle/>
        <a:p>
          <a:endParaRPr lang="en-US"/>
        </a:p>
      </dgm:t>
    </dgm:pt>
    <dgm:pt modelId="{7BBD9A38-1A9E-4710-AD9C-5740660F0749}">
      <dgm:prSet phldrT="[Text]"/>
      <dgm:spPr/>
      <dgm:t>
        <a:bodyPr/>
        <a:lstStyle/>
        <a:p>
          <a:r>
            <a:rPr lang="en-US" dirty="0"/>
            <a:t>Perceived “Talent”</a:t>
          </a:r>
        </a:p>
      </dgm:t>
    </dgm:pt>
    <dgm:pt modelId="{D09E2893-0AD8-4E38-ACBB-D101AF696456}" type="parTrans" cxnId="{9AA00729-A080-45A1-9A2B-70DCF7AD9F4A}">
      <dgm:prSet/>
      <dgm:spPr/>
      <dgm:t>
        <a:bodyPr/>
        <a:lstStyle/>
        <a:p>
          <a:endParaRPr lang="en-US"/>
        </a:p>
      </dgm:t>
    </dgm:pt>
    <dgm:pt modelId="{491E3262-E464-4BDD-A279-4051A80DADE9}" type="sibTrans" cxnId="{9AA00729-A080-45A1-9A2B-70DCF7AD9F4A}">
      <dgm:prSet/>
      <dgm:spPr/>
      <dgm:t>
        <a:bodyPr/>
        <a:lstStyle/>
        <a:p>
          <a:endParaRPr lang="en-US"/>
        </a:p>
      </dgm:t>
    </dgm:pt>
    <dgm:pt modelId="{F9F6024F-3066-4BE1-AD8B-B96EAA6A6FA5}">
      <dgm:prSet phldrT="[Text]"/>
      <dgm:spPr/>
      <dgm:t>
        <a:bodyPr/>
        <a:lstStyle/>
        <a:p>
          <a:r>
            <a:rPr lang="en-US" dirty="0"/>
            <a:t>Relative Age Effect</a:t>
          </a:r>
        </a:p>
      </dgm:t>
    </dgm:pt>
    <dgm:pt modelId="{EBFBE31A-EC64-4C69-8448-6969D895477A}" type="parTrans" cxnId="{5E835FFF-F084-40C1-A6D5-A930061112FF}">
      <dgm:prSet/>
      <dgm:spPr/>
      <dgm:t>
        <a:bodyPr/>
        <a:lstStyle/>
        <a:p>
          <a:endParaRPr lang="en-US"/>
        </a:p>
      </dgm:t>
    </dgm:pt>
    <dgm:pt modelId="{AF4DC1B0-4668-4AD3-B6FB-DA31698DB296}" type="sibTrans" cxnId="{5E835FFF-F084-40C1-A6D5-A930061112FF}">
      <dgm:prSet/>
      <dgm:spPr/>
      <dgm:t>
        <a:bodyPr/>
        <a:lstStyle/>
        <a:p>
          <a:endParaRPr lang="en-US"/>
        </a:p>
      </dgm:t>
    </dgm:pt>
    <dgm:pt modelId="{26186BD2-68BA-4F02-9441-679E9DD77305}" type="pres">
      <dgm:prSet presAssocID="{56D28FEE-5A55-4830-8041-A6E11A1FD298}" presName="cycleMatrixDiagram" presStyleCnt="0">
        <dgm:presLayoutVars>
          <dgm:chMax val="1"/>
          <dgm:dir/>
          <dgm:animLvl val="lvl"/>
          <dgm:resizeHandles val="exact"/>
        </dgm:presLayoutVars>
      </dgm:prSet>
      <dgm:spPr/>
    </dgm:pt>
    <dgm:pt modelId="{0E112224-8366-4B8D-995F-BEAEC528F6E0}" type="pres">
      <dgm:prSet presAssocID="{56D28FEE-5A55-4830-8041-A6E11A1FD298}" presName="children" presStyleCnt="0"/>
      <dgm:spPr/>
    </dgm:pt>
    <dgm:pt modelId="{BAECC99F-C820-4A71-A530-E3E7A9731217}" type="pres">
      <dgm:prSet presAssocID="{56D28FEE-5A55-4830-8041-A6E11A1FD298}" presName="child1group" presStyleCnt="0"/>
      <dgm:spPr/>
    </dgm:pt>
    <dgm:pt modelId="{C068055B-79A8-4DBD-8D68-62615D2C842E}" type="pres">
      <dgm:prSet presAssocID="{56D28FEE-5A55-4830-8041-A6E11A1FD298}" presName="child1" presStyleLbl="bgAcc1" presStyleIdx="0" presStyleCnt="4"/>
      <dgm:spPr/>
    </dgm:pt>
    <dgm:pt modelId="{BBB89BBB-8093-435D-A232-AC11F3C8FFCA}" type="pres">
      <dgm:prSet presAssocID="{56D28FEE-5A55-4830-8041-A6E11A1FD298}" presName="child1Text" presStyleLbl="bgAcc1" presStyleIdx="0" presStyleCnt="4">
        <dgm:presLayoutVars>
          <dgm:bulletEnabled val="1"/>
        </dgm:presLayoutVars>
      </dgm:prSet>
      <dgm:spPr/>
    </dgm:pt>
    <dgm:pt modelId="{D1F85397-8DE1-4F4E-8B62-AEB65D5D5E8E}" type="pres">
      <dgm:prSet presAssocID="{56D28FEE-5A55-4830-8041-A6E11A1FD298}" presName="child2group" presStyleCnt="0"/>
      <dgm:spPr/>
    </dgm:pt>
    <dgm:pt modelId="{FF56A9D8-0F9A-41FF-A86A-900A2795C5FC}" type="pres">
      <dgm:prSet presAssocID="{56D28FEE-5A55-4830-8041-A6E11A1FD298}" presName="child2" presStyleLbl="bgAcc1" presStyleIdx="1" presStyleCnt="4"/>
      <dgm:spPr/>
    </dgm:pt>
    <dgm:pt modelId="{78178FCB-00E9-44CB-84C7-BEF2AFB216A5}" type="pres">
      <dgm:prSet presAssocID="{56D28FEE-5A55-4830-8041-A6E11A1FD298}" presName="child2Text" presStyleLbl="bgAcc1" presStyleIdx="1" presStyleCnt="4">
        <dgm:presLayoutVars>
          <dgm:bulletEnabled val="1"/>
        </dgm:presLayoutVars>
      </dgm:prSet>
      <dgm:spPr/>
    </dgm:pt>
    <dgm:pt modelId="{40438895-2B41-4873-AACC-83FB4ED80395}" type="pres">
      <dgm:prSet presAssocID="{56D28FEE-5A55-4830-8041-A6E11A1FD298}" presName="child3group" presStyleCnt="0"/>
      <dgm:spPr/>
    </dgm:pt>
    <dgm:pt modelId="{50735945-82AE-4734-87E9-6BC63547D74B}" type="pres">
      <dgm:prSet presAssocID="{56D28FEE-5A55-4830-8041-A6E11A1FD298}" presName="child3" presStyleLbl="bgAcc1" presStyleIdx="2" presStyleCnt="4"/>
      <dgm:spPr/>
    </dgm:pt>
    <dgm:pt modelId="{92CEB158-3580-463E-814D-4DB645C381E2}" type="pres">
      <dgm:prSet presAssocID="{56D28FEE-5A55-4830-8041-A6E11A1FD298}" presName="child3Text" presStyleLbl="bgAcc1" presStyleIdx="2" presStyleCnt="4">
        <dgm:presLayoutVars>
          <dgm:bulletEnabled val="1"/>
        </dgm:presLayoutVars>
      </dgm:prSet>
      <dgm:spPr/>
    </dgm:pt>
    <dgm:pt modelId="{B10B3067-1402-4050-886A-65111AF58B4E}" type="pres">
      <dgm:prSet presAssocID="{56D28FEE-5A55-4830-8041-A6E11A1FD298}" presName="child4group" presStyleCnt="0"/>
      <dgm:spPr/>
    </dgm:pt>
    <dgm:pt modelId="{2D816C4A-942D-4338-B1CD-354B22C09B23}" type="pres">
      <dgm:prSet presAssocID="{56D28FEE-5A55-4830-8041-A6E11A1FD298}" presName="child4" presStyleLbl="bgAcc1" presStyleIdx="3" presStyleCnt="4"/>
      <dgm:spPr/>
    </dgm:pt>
    <dgm:pt modelId="{E3879B63-521F-463E-A231-702C1F3F2717}" type="pres">
      <dgm:prSet presAssocID="{56D28FEE-5A55-4830-8041-A6E11A1FD298}" presName="child4Text" presStyleLbl="bgAcc1" presStyleIdx="3" presStyleCnt="4">
        <dgm:presLayoutVars>
          <dgm:bulletEnabled val="1"/>
        </dgm:presLayoutVars>
      </dgm:prSet>
      <dgm:spPr/>
    </dgm:pt>
    <dgm:pt modelId="{D629BA75-75E6-4F9A-ABA4-10D3665041C0}" type="pres">
      <dgm:prSet presAssocID="{56D28FEE-5A55-4830-8041-A6E11A1FD298}" presName="childPlaceholder" presStyleCnt="0"/>
      <dgm:spPr/>
    </dgm:pt>
    <dgm:pt modelId="{8DFF525C-DF91-4B1D-B32B-5BEE487C44F4}" type="pres">
      <dgm:prSet presAssocID="{56D28FEE-5A55-4830-8041-A6E11A1FD298}" presName="circle" presStyleCnt="0"/>
      <dgm:spPr/>
    </dgm:pt>
    <dgm:pt modelId="{8CD818EA-DE9A-4E16-AB05-FAB7B0764E16}" type="pres">
      <dgm:prSet presAssocID="{56D28FEE-5A55-4830-8041-A6E11A1FD298}" presName="quadrant1" presStyleLbl="node1" presStyleIdx="0" presStyleCnt="4">
        <dgm:presLayoutVars>
          <dgm:chMax val="1"/>
          <dgm:bulletEnabled val="1"/>
        </dgm:presLayoutVars>
      </dgm:prSet>
      <dgm:spPr/>
    </dgm:pt>
    <dgm:pt modelId="{42798A5D-1684-45DE-8E6A-6EA5734248C0}" type="pres">
      <dgm:prSet presAssocID="{56D28FEE-5A55-4830-8041-A6E11A1FD298}" presName="quadrant2" presStyleLbl="node1" presStyleIdx="1" presStyleCnt="4">
        <dgm:presLayoutVars>
          <dgm:chMax val="1"/>
          <dgm:bulletEnabled val="1"/>
        </dgm:presLayoutVars>
      </dgm:prSet>
      <dgm:spPr/>
    </dgm:pt>
    <dgm:pt modelId="{DEE991AE-6173-4D4B-AEEE-84A91D517C11}" type="pres">
      <dgm:prSet presAssocID="{56D28FEE-5A55-4830-8041-A6E11A1FD298}" presName="quadrant3" presStyleLbl="node1" presStyleIdx="2" presStyleCnt="4">
        <dgm:presLayoutVars>
          <dgm:chMax val="1"/>
          <dgm:bulletEnabled val="1"/>
        </dgm:presLayoutVars>
      </dgm:prSet>
      <dgm:spPr/>
    </dgm:pt>
    <dgm:pt modelId="{FABBF5AD-1929-4F5A-A652-3F3F75183739}" type="pres">
      <dgm:prSet presAssocID="{56D28FEE-5A55-4830-8041-A6E11A1FD298}" presName="quadrant4" presStyleLbl="node1" presStyleIdx="3" presStyleCnt="4">
        <dgm:presLayoutVars>
          <dgm:chMax val="1"/>
          <dgm:bulletEnabled val="1"/>
        </dgm:presLayoutVars>
      </dgm:prSet>
      <dgm:spPr/>
    </dgm:pt>
    <dgm:pt modelId="{16D2B8EC-283D-4EF5-A551-A73DA5C36177}" type="pres">
      <dgm:prSet presAssocID="{56D28FEE-5A55-4830-8041-A6E11A1FD298}" presName="quadrantPlaceholder" presStyleCnt="0"/>
      <dgm:spPr/>
    </dgm:pt>
    <dgm:pt modelId="{9751006B-B9DC-4ED5-BEDC-75D48350475E}" type="pres">
      <dgm:prSet presAssocID="{56D28FEE-5A55-4830-8041-A6E11A1FD298}" presName="center1" presStyleLbl="fgShp" presStyleIdx="0" presStyleCnt="2"/>
      <dgm:spPr/>
    </dgm:pt>
    <dgm:pt modelId="{18B0B2C4-9967-431C-8EF7-6FF0913DE0EA}" type="pres">
      <dgm:prSet presAssocID="{56D28FEE-5A55-4830-8041-A6E11A1FD298}" presName="center2" presStyleLbl="fgShp" presStyleIdx="1" presStyleCnt="2"/>
      <dgm:spPr/>
    </dgm:pt>
  </dgm:ptLst>
  <dgm:cxnLst>
    <dgm:cxn modelId="{E38EE704-380D-479F-B95A-736A4F62FD5B}" type="presOf" srcId="{E7B0ED7B-086A-4329-BF92-1F9D98D62F38}" destId="{C068055B-79A8-4DBD-8D68-62615D2C842E}" srcOrd="0" destOrd="3" presId="urn:microsoft.com/office/officeart/2005/8/layout/cycle4"/>
    <dgm:cxn modelId="{7987100A-1C71-431A-BFC7-F0D61E75CF15}" type="presOf" srcId="{9420EB0B-141A-4AB1-A484-CD4F7D5B4B57}" destId="{E3879B63-521F-463E-A231-702C1F3F2717}" srcOrd="1" destOrd="2" presId="urn:microsoft.com/office/officeart/2005/8/layout/cycle4"/>
    <dgm:cxn modelId="{C7129B0D-0E70-46C2-B132-4A8501B1FBC6}" type="presOf" srcId="{C15B9315-8FCE-45D1-BA83-C2469B370C6D}" destId="{FABBF5AD-1929-4F5A-A652-3F3F75183739}" srcOrd="0" destOrd="0" presId="urn:microsoft.com/office/officeart/2005/8/layout/cycle4"/>
    <dgm:cxn modelId="{B22C040F-6112-45C2-858D-4C2FB424B7D2}" type="presOf" srcId="{4CDE9CC0-DBF8-4940-9510-A53E4C1BB8FE}" destId="{C068055B-79A8-4DBD-8D68-62615D2C842E}" srcOrd="0" destOrd="0" presId="urn:microsoft.com/office/officeart/2005/8/layout/cycle4"/>
    <dgm:cxn modelId="{8D1EBA22-6010-4458-9BCF-0E69F0FB1B6A}" type="presOf" srcId="{95E165CD-B78E-4C17-B087-F733A8F7E0B8}" destId="{50735945-82AE-4734-87E9-6BC63547D74B}" srcOrd="0" destOrd="2" presId="urn:microsoft.com/office/officeart/2005/8/layout/cycle4"/>
    <dgm:cxn modelId="{14972D28-30DB-4E2B-B766-E11B9A973FDC}" type="presOf" srcId="{5835CCD0-FC40-4560-BD2E-67FC7C48E259}" destId="{E3879B63-521F-463E-A231-702C1F3F2717}" srcOrd="1" destOrd="4" presId="urn:microsoft.com/office/officeart/2005/8/layout/cycle4"/>
    <dgm:cxn modelId="{4E306228-B4CD-40E6-A967-275B4A213942}" type="presOf" srcId="{58067910-EF4A-47C5-9EF4-BB5621C07A6D}" destId="{C068055B-79A8-4DBD-8D68-62615D2C842E}" srcOrd="0" destOrd="1" presId="urn:microsoft.com/office/officeart/2005/8/layout/cycle4"/>
    <dgm:cxn modelId="{2F81C928-66E1-4EA4-8677-37EDCD612E2A}" type="presOf" srcId="{5835CCD0-FC40-4560-BD2E-67FC7C48E259}" destId="{2D816C4A-942D-4338-B1CD-354B22C09B23}" srcOrd="0" destOrd="4" presId="urn:microsoft.com/office/officeart/2005/8/layout/cycle4"/>
    <dgm:cxn modelId="{9AA00729-A080-45A1-9A2B-70DCF7AD9F4A}" srcId="{C15B9315-8FCE-45D1-BA83-C2469B370C6D}" destId="{7BBD9A38-1A9E-4710-AD9C-5740660F0749}" srcOrd="0" destOrd="0" parTransId="{D09E2893-0AD8-4E38-ACBB-D101AF696456}" sibTransId="{491E3262-E464-4BDD-A279-4051A80DADE9}"/>
    <dgm:cxn modelId="{14D2AC2A-5326-417D-970D-25523A80505A}" type="presOf" srcId="{622B34AD-7758-431A-A921-6EB4996F2E5F}" destId="{50735945-82AE-4734-87E9-6BC63547D74B}" srcOrd="0" destOrd="3" presId="urn:microsoft.com/office/officeart/2005/8/layout/cycle4"/>
    <dgm:cxn modelId="{54E6C92A-C0D8-4E41-B7A0-425AEBF23B13}" type="presOf" srcId="{465EE6D0-C10C-4F03-96A6-391C1713BA1E}" destId="{FF56A9D8-0F9A-41FF-A86A-900A2795C5FC}" srcOrd="0" destOrd="1" presId="urn:microsoft.com/office/officeart/2005/8/layout/cycle4"/>
    <dgm:cxn modelId="{A4011E33-56D0-4EDA-A163-A62B121BF3BD}" srcId="{67FA6652-AD75-4126-88CE-44F15712242B}" destId="{0A2632E6-0358-4D39-9456-3D33DD2D3D09}" srcOrd="3" destOrd="0" parTransId="{8C8E0DD1-8F72-49C5-BD14-DA68E87B37D0}" sibTransId="{79E3E0FD-C7A7-4AE2-B42C-2303A9D7DFFD}"/>
    <dgm:cxn modelId="{72C4B037-F142-4095-8DCF-63B98C976101}" type="presOf" srcId="{7BBD9A38-1A9E-4710-AD9C-5740660F0749}" destId="{2D816C4A-942D-4338-B1CD-354B22C09B23}" srcOrd="0" destOrd="0" presId="urn:microsoft.com/office/officeart/2005/8/layout/cycle4"/>
    <dgm:cxn modelId="{C2527438-AE58-437F-B654-F06704FDEE4C}" type="presOf" srcId="{D6B6B5B9-BECC-4E55-9747-432EFC5E4C96}" destId="{BBB89BBB-8093-435D-A232-AC11F3C8FFCA}" srcOrd="1" destOrd="6" presId="urn:microsoft.com/office/officeart/2005/8/layout/cycle4"/>
    <dgm:cxn modelId="{75FACB5F-C81A-454C-B303-3EBD5B45214A}" type="presOf" srcId="{872351D9-5AC4-4323-990B-3683F212698F}" destId="{78178FCB-00E9-44CB-84C7-BEF2AFB216A5}" srcOrd="1" destOrd="0" presId="urn:microsoft.com/office/officeart/2005/8/layout/cycle4"/>
    <dgm:cxn modelId="{F5777641-2CBD-4B4C-834E-8FBB431E5508}" type="presOf" srcId="{622B34AD-7758-431A-A921-6EB4996F2E5F}" destId="{92CEB158-3580-463E-814D-4DB645C381E2}" srcOrd="1" destOrd="3" presId="urn:microsoft.com/office/officeart/2005/8/layout/cycle4"/>
    <dgm:cxn modelId="{F20C2645-D791-42BA-AADD-D6258BAD0577}" type="presOf" srcId="{25B3C7C2-7EEF-4E86-B640-1436E649725B}" destId="{8CD818EA-DE9A-4E16-AB05-FAB7B0764E16}" srcOrd="0" destOrd="0" presId="urn:microsoft.com/office/officeart/2005/8/layout/cycle4"/>
    <dgm:cxn modelId="{F91E1846-7F84-49A9-ABC4-FC9580E9A48B}" type="presOf" srcId="{C194E353-5D5C-49DE-9980-E084EB51034A}" destId="{92CEB158-3580-463E-814D-4DB645C381E2}" srcOrd="1" destOrd="0" presId="urn:microsoft.com/office/officeart/2005/8/layout/cycle4"/>
    <dgm:cxn modelId="{D0984E67-FA17-4B22-B51B-02D898C0BBD2}" type="presOf" srcId="{7122FDD7-78AC-40DA-A98C-08975BE91097}" destId="{DEE991AE-6173-4D4B-AEEE-84A91D517C11}" srcOrd="0" destOrd="0" presId="urn:microsoft.com/office/officeart/2005/8/layout/cycle4"/>
    <dgm:cxn modelId="{5FC4AB48-5B5C-479C-9053-24DE6E600EAD}" srcId="{25B3C7C2-7EEF-4E86-B640-1436E649725B}" destId="{58067910-EF4A-47C5-9EF4-BB5621C07A6D}" srcOrd="1" destOrd="0" parTransId="{AC741B48-7785-4B51-8CC4-B91D0E506FA7}" sibTransId="{AA9FA4CB-20F5-4DCC-8955-241C68372187}"/>
    <dgm:cxn modelId="{4D70C048-A874-4735-B255-EF19FC757F21}" type="presOf" srcId="{465EE6D0-C10C-4F03-96A6-391C1713BA1E}" destId="{78178FCB-00E9-44CB-84C7-BEF2AFB216A5}" srcOrd="1" destOrd="1" presId="urn:microsoft.com/office/officeart/2005/8/layout/cycle4"/>
    <dgm:cxn modelId="{CDBEE952-4389-4765-A4D1-398C3C1EFFC6}" srcId="{C15B9315-8FCE-45D1-BA83-C2469B370C6D}" destId="{5835CCD0-FC40-4560-BD2E-67FC7C48E259}" srcOrd="4" destOrd="0" parTransId="{A2B60367-7F20-4734-A1E4-563B798C60E7}" sibTransId="{4E560431-83C5-4C7C-8DE8-302FD0A71BBD}"/>
    <dgm:cxn modelId="{373A5974-4C56-4C50-BBEA-E84645710D06}" srcId="{25B3C7C2-7EEF-4E86-B640-1436E649725B}" destId="{D6B6B5B9-BECC-4E55-9747-432EFC5E4C96}" srcOrd="6" destOrd="0" parTransId="{779BB7ED-1D96-441D-A4C5-2541F751F488}" sibTransId="{65BC3EC1-5A1D-411C-98EA-F08CCD41D5F1}"/>
    <dgm:cxn modelId="{C1347A74-94C7-414C-8C11-12F2DD52D7D9}" type="presOf" srcId="{7045EF00-2B9B-4ABD-A896-7FC30EB59E89}" destId="{50735945-82AE-4734-87E9-6BC63547D74B}" srcOrd="0" destOrd="1" presId="urn:microsoft.com/office/officeart/2005/8/layout/cycle4"/>
    <dgm:cxn modelId="{A2955075-188D-46F4-AF7B-CD02B988D0FE}" type="presOf" srcId="{7045EF00-2B9B-4ABD-A896-7FC30EB59E89}" destId="{92CEB158-3580-463E-814D-4DB645C381E2}" srcOrd="1" destOrd="1" presId="urn:microsoft.com/office/officeart/2005/8/layout/cycle4"/>
    <dgm:cxn modelId="{D65E8675-720F-4D98-B2BE-CFDB20808A34}" srcId="{25B3C7C2-7EEF-4E86-B640-1436E649725B}" destId="{E7B0ED7B-086A-4329-BF92-1F9D98D62F38}" srcOrd="3" destOrd="0" parTransId="{826A1B88-98D1-433E-A702-750158AE877E}" sibTransId="{3ABF787A-0830-4002-AB51-E949C427C017}"/>
    <dgm:cxn modelId="{77FCA977-4B8B-4A0A-8515-5C1F1A8254A0}" type="presOf" srcId="{D6B6B5B9-BECC-4E55-9747-432EFC5E4C96}" destId="{C068055B-79A8-4DBD-8D68-62615D2C842E}" srcOrd="0" destOrd="6" presId="urn:microsoft.com/office/officeart/2005/8/layout/cycle4"/>
    <dgm:cxn modelId="{5F6D9859-0FDA-4B5B-AF9F-6384698994A5}" srcId="{7122FDD7-78AC-40DA-A98C-08975BE91097}" destId="{C194E353-5D5C-49DE-9980-E084EB51034A}" srcOrd="0" destOrd="0" parTransId="{246E066A-DFCD-4D54-9A50-464AB096B57A}" sibTransId="{B64B2D91-1004-49A3-9F92-972F7B0D9E77}"/>
    <dgm:cxn modelId="{EDE39A79-32C7-4BFA-8A3C-750770109CB3}" type="presOf" srcId="{872351D9-5AC4-4323-990B-3683F212698F}" destId="{FF56A9D8-0F9A-41FF-A86A-900A2795C5FC}" srcOrd="0" destOrd="0" presId="urn:microsoft.com/office/officeart/2005/8/layout/cycle4"/>
    <dgm:cxn modelId="{9A458881-4B51-4C68-946B-5A7C6A76E2FA}" srcId="{C15B9315-8FCE-45D1-BA83-C2469B370C6D}" destId="{C9E42160-34BA-44B5-95FD-5B22493080DC}" srcOrd="3" destOrd="0" parTransId="{51F2351E-96FB-46E1-BFEE-9DA369BE4B49}" sibTransId="{75295A31-A2C4-4FC0-B1F1-6855C5898073}"/>
    <dgm:cxn modelId="{C7805683-98E6-49E3-AEFA-B0AB143BFD9D}" type="presOf" srcId="{C17EC5E5-18A1-4B52-A5E8-71ED489271D6}" destId="{C068055B-79A8-4DBD-8D68-62615D2C842E}" srcOrd="0" destOrd="4" presId="urn:microsoft.com/office/officeart/2005/8/layout/cycle4"/>
    <dgm:cxn modelId="{B056D284-55AA-4909-A38F-105A38AD0E2F}" type="presOf" srcId="{7BBD9A38-1A9E-4710-AD9C-5740660F0749}" destId="{E3879B63-521F-463E-A231-702C1F3F2717}" srcOrd="1" destOrd="0" presId="urn:microsoft.com/office/officeart/2005/8/layout/cycle4"/>
    <dgm:cxn modelId="{068C8185-6829-4040-9931-DEE1A801708B}" srcId="{56D28FEE-5A55-4830-8041-A6E11A1FD298}" destId="{67FA6652-AD75-4126-88CE-44F15712242B}" srcOrd="1" destOrd="0" parTransId="{99A4E8AD-AE60-483F-9E84-F807E6136681}" sibTransId="{B66F219D-A8E0-41FD-A4B1-23F4D8D58B77}"/>
    <dgm:cxn modelId="{ABDD6186-59E5-42E0-8F3C-D99A1CAFC237}" type="presOf" srcId="{F9F6024F-3066-4BE1-AD8B-B96EAA6A6FA5}" destId="{2D816C4A-942D-4338-B1CD-354B22C09B23}" srcOrd="0" destOrd="1" presId="urn:microsoft.com/office/officeart/2005/8/layout/cycle4"/>
    <dgm:cxn modelId="{555E328A-29B8-4DB4-B1DD-DC23533A95C0}" type="presOf" srcId="{C9E42160-34BA-44B5-95FD-5B22493080DC}" destId="{E3879B63-521F-463E-A231-702C1F3F2717}" srcOrd="1" destOrd="3" presId="urn:microsoft.com/office/officeart/2005/8/layout/cycle4"/>
    <dgm:cxn modelId="{93DD718E-5A4E-41A3-8D12-B727D3A2D53C}" srcId="{67FA6652-AD75-4126-88CE-44F15712242B}" destId="{465EE6D0-C10C-4F03-96A6-391C1713BA1E}" srcOrd="1" destOrd="0" parTransId="{A42EC3FF-67E0-469F-BA66-8F22C24EBD03}" sibTransId="{1851F2B7-2042-4E37-9037-684C23EC6A48}"/>
    <dgm:cxn modelId="{DFDCC690-D8B8-46DF-9AC1-8A4A3F210251}" srcId="{56D28FEE-5A55-4830-8041-A6E11A1FD298}" destId="{C15B9315-8FCE-45D1-BA83-C2469B370C6D}" srcOrd="3" destOrd="0" parTransId="{69821A46-02A8-4467-8F6E-F25AB544C677}" sibTransId="{2C9B672C-C8B6-48A3-BE1C-2BAD9FF86D11}"/>
    <dgm:cxn modelId="{1DEFA291-6415-4CAE-8A69-297AFB76FA73}" type="presOf" srcId="{0488C79F-A494-4F26-BF3F-9333BFFDC418}" destId="{C068055B-79A8-4DBD-8D68-62615D2C842E}" srcOrd="0" destOrd="2" presId="urn:microsoft.com/office/officeart/2005/8/layout/cycle4"/>
    <dgm:cxn modelId="{38F55293-205E-43AA-92F7-92DF82892ECF}" type="presOf" srcId="{EF50B0C8-77B7-425A-833B-F6BD1BC4B006}" destId="{BBB89BBB-8093-435D-A232-AC11F3C8FFCA}" srcOrd="1" destOrd="5" presId="urn:microsoft.com/office/officeart/2005/8/layout/cycle4"/>
    <dgm:cxn modelId="{8261D194-9CF0-4DEB-9A86-AC6F04FAC377}" type="presOf" srcId="{4CDE9CC0-DBF8-4940-9510-A53E4C1BB8FE}" destId="{BBB89BBB-8093-435D-A232-AC11F3C8FFCA}" srcOrd="1" destOrd="0" presId="urn:microsoft.com/office/officeart/2005/8/layout/cycle4"/>
    <dgm:cxn modelId="{74DAE095-43BC-4A7B-8FFA-123CB789A7F2}" type="presOf" srcId="{56D28FEE-5A55-4830-8041-A6E11A1FD298}" destId="{26186BD2-68BA-4F02-9441-679E9DD77305}" srcOrd="0" destOrd="0" presId="urn:microsoft.com/office/officeart/2005/8/layout/cycle4"/>
    <dgm:cxn modelId="{9E422996-5667-4E8B-8157-5C8C8E93FC54}" srcId="{67FA6652-AD75-4126-88CE-44F15712242B}" destId="{B9A5406A-50EA-4A2F-BBB2-5521FB34D930}" srcOrd="2" destOrd="0" parTransId="{159A6FE5-13B4-45FE-95C3-EAE4219A305D}" sibTransId="{CAEDE111-1282-4E73-B2FF-560951E084C2}"/>
    <dgm:cxn modelId="{E1980E9D-DB61-4BFF-BCC5-F58A99E7C403}" type="presOf" srcId="{B9A5406A-50EA-4A2F-BBB2-5521FB34D930}" destId="{78178FCB-00E9-44CB-84C7-BEF2AFB216A5}" srcOrd="1" destOrd="2" presId="urn:microsoft.com/office/officeart/2005/8/layout/cycle4"/>
    <dgm:cxn modelId="{D93639A2-309F-47F0-90D1-39294B051190}" type="presOf" srcId="{E7B0ED7B-086A-4329-BF92-1F9D98D62F38}" destId="{BBB89BBB-8093-435D-A232-AC11F3C8FFCA}" srcOrd="1" destOrd="3" presId="urn:microsoft.com/office/officeart/2005/8/layout/cycle4"/>
    <dgm:cxn modelId="{6FB271A4-1218-41AC-BC41-91253468D4A6}" type="presOf" srcId="{95E165CD-B78E-4C17-B087-F733A8F7E0B8}" destId="{92CEB158-3580-463E-814D-4DB645C381E2}" srcOrd="1" destOrd="2" presId="urn:microsoft.com/office/officeart/2005/8/layout/cycle4"/>
    <dgm:cxn modelId="{A94D04AE-0DC7-4889-9EAC-6128CE6D82B0}" type="presOf" srcId="{0A2632E6-0358-4D39-9456-3D33DD2D3D09}" destId="{78178FCB-00E9-44CB-84C7-BEF2AFB216A5}" srcOrd="1" destOrd="3" presId="urn:microsoft.com/office/officeart/2005/8/layout/cycle4"/>
    <dgm:cxn modelId="{EA58AEB1-87FC-41D3-BF68-20DA5D344FC2}" srcId="{56D28FEE-5A55-4830-8041-A6E11A1FD298}" destId="{7122FDD7-78AC-40DA-A98C-08975BE91097}" srcOrd="2" destOrd="0" parTransId="{009664A6-409C-4FC5-BE61-5BF46A0E9F81}" sibTransId="{77B1BCE8-C613-4BB9-81F2-247285ADD202}"/>
    <dgm:cxn modelId="{E3B5CAB1-333A-4B70-9CC5-1C9E5FFC6D9D}" type="presOf" srcId="{0A2632E6-0358-4D39-9456-3D33DD2D3D09}" destId="{FF56A9D8-0F9A-41FF-A86A-900A2795C5FC}" srcOrd="0" destOrd="3" presId="urn:microsoft.com/office/officeart/2005/8/layout/cycle4"/>
    <dgm:cxn modelId="{A03CDFB1-BB36-4622-B7AD-337916177AC6}" srcId="{25B3C7C2-7EEF-4E86-B640-1436E649725B}" destId="{EF50B0C8-77B7-425A-833B-F6BD1BC4B006}" srcOrd="5" destOrd="0" parTransId="{9C6744DF-BA9D-452E-A9BD-2B7CEA37FAFA}" sibTransId="{0496AB24-C2E7-4A44-845E-6DF6ADED9693}"/>
    <dgm:cxn modelId="{BD9ADDB2-7E40-4594-9F63-2A08AC039536}" srcId="{7122FDD7-78AC-40DA-A98C-08975BE91097}" destId="{95E165CD-B78E-4C17-B087-F733A8F7E0B8}" srcOrd="2" destOrd="0" parTransId="{32F29203-47CD-4439-B28E-8959DCB8BBF8}" sibTransId="{EE13E7BA-CE94-4478-987B-199A219A05E5}"/>
    <dgm:cxn modelId="{F17AB8BD-F61D-4E4B-8B7A-15B7B15E811B}" type="presOf" srcId="{EF50B0C8-77B7-425A-833B-F6BD1BC4B006}" destId="{C068055B-79A8-4DBD-8D68-62615D2C842E}" srcOrd="0" destOrd="5" presId="urn:microsoft.com/office/officeart/2005/8/layout/cycle4"/>
    <dgm:cxn modelId="{A4F50DC3-AA14-4A0B-A576-EF262EB54E94}" type="presOf" srcId="{F9F6024F-3066-4BE1-AD8B-B96EAA6A6FA5}" destId="{E3879B63-521F-463E-A231-702C1F3F2717}" srcOrd="1" destOrd="1" presId="urn:microsoft.com/office/officeart/2005/8/layout/cycle4"/>
    <dgm:cxn modelId="{FEE983C4-47E9-46F5-BE8F-1D5A40E25E47}" srcId="{25B3C7C2-7EEF-4E86-B640-1436E649725B}" destId="{C17EC5E5-18A1-4B52-A5E8-71ED489271D6}" srcOrd="4" destOrd="0" parTransId="{5772E0D4-C212-4412-AD6C-3B28BA11442D}" sibTransId="{A4E78295-593B-41FF-B7C0-C12A75931D8A}"/>
    <dgm:cxn modelId="{2CCE3AC8-D483-40B9-9ABA-B434FDF4F694}" srcId="{7122FDD7-78AC-40DA-A98C-08975BE91097}" destId="{622B34AD-7758-431A-A921-6EB4996F2E5F}" srcOrd="3" destOrd="0" parTransId="{B6E7919A-2DE9-4915-AB88-C3A9A6C168A7}" sibTransId="{DF3122C6-373E-4A69-B1AA-074E70A53AF0}"/>
    <dgm:cxn modelId="{75A568CC-CCC4-4F57-8E67-334B73A76B21}" type="presOf" srcId="{9420EB0B-141A-4AB1-A484-CD4F7D5B4B57}" destId="{2D816C4A-942D-4338-B1CD-354B22C09B23}" srcOrd="0" destOrd="2" presId="urn:microsoft.com/office/officeart/2005/8/layout/cycle4"/>
    <dgm:cxn modelId="{1801F3D2-EA69-4506-B673-4A06BC740620}" srcId="{25B3C7C2-7EEF-4E86-B640-1436E649725B}" destId="{4CDE9CC0-DBF8-4940-9510-A53E4C1BB8FE}" srcOrd="0" destOrd="0" parTransId="{D4B272C2-C85F-4D87-94EF-D82BECADC882}" sibTransId="{3A29E243-4F68-4151-B896-77997FE5A633}"/>
    <dgm:cxn modelId="{05D4DBE3-0566-4B01-B136-B980EAD849BF}" srcId="{7122FDD7-78AC-40DA-A98C-08975BE91097}" destId="{7045EF00-2B9B-4ABD-A896-7FC30EB59E89}" srcOrd="1" destOrd="0" parTransId="{5C36F4AE-D27B-482E-8A2E-1CACB05A368A}" sibTransId="{D226DE6F-7C88-459D-B4C9-01E2471B7C33}"/>
    <dgm:cxn modelId="{E41C80E4-69F0-4B37-8406-0B99991D0386}" srcId="{25B3C7C2-7EEF-4E86-B640-1436E649725B}" destId="{0488C79F-A494-4F26-BF3F-9333BFFDC418}" srcOrd="2" destOrd="0" parTransId="{5524E877-0D7E-4CC4-A04F-F6EC1963F8F7}" sibTransId="{B828555B-A952-46A5-87CD-3669C623FE11}"/>
    <dgm:cxn modelId="{79C78CE5-0ACD-444E-ADDE-140CA63160E9}" type="presOf" srcId="{67FA6652-AD75-4126-88CE-44F15712242B}" destId="{42798A5D-1684-45DE-8E6A-6EA5734248C0}" srcOrd="0" destOrd="0" presId="urn:microsoft.com/office/officeart/2005/8/layout/cycle4"/>
    <dgm:cxn modelId="{0EFF7BE6-644B-4B5A-8200-84CE5933E245}" type="presOf" srcId="{0488C79F-A494-4F26-BF3F-9333BFFDC418}" destId="{BBB89BBB-8093-435D-A232-AC11F3C8FFCA}" srcOrd="1" destOrd="2" presId="urn:microsoft.com/office/officeart/2005/8/layout/cycle4"/>
    <dgm:cxn modelId="{77D235E7-8037-410D-8281-F32C0CF9DD6E}" srcId="{56D28FEE-5A55-4830-8041-A6E11A1FD298}" destId="{25B3C7C2-7EEF-4E86-B640-1436E649725B}" srcOrd="0" destOrd="0" parTransId="{2795094E-DF47-4493-9DA8-63231F09B663}" sibTransId="{D31DFBD8-1488-4BDC-A03E-084E093FC969}"/>
    <dgm:cxn modelId="{DC5439EB-DF39-49A8-9AA6-D7252AB9AFFE}" srcId="{67FA6652-AD75-4126-88CE-44F15712242B}" destId="{872351D9-5AC4-4323-990B-3683F212698F}" srcOrd="0" destOrd="0" parTransId="{271F776B-527B-4B23-B117-DE2ED44E5E27}" sibTransId="{0E9B3D07-E206-4800-BFAA-55CD217E6EF1}"/>
    <dgm:cxn modelId="{BDCA5CED-7326-4185-9537-1C0F6750500B}" type="presOf" srcId="{58067910-EF4A-47C5-9EF4-BB5621C07A6D}" destId="{BBB89BBB-8093-435D-A232-AC11F3C8FFCA}" srcOrd="1" destOrd="1" presId="urn:microsoft.com/office/officeart/2005/8/layout/cycle4"/>
    <dgm:cxn modelId="{7E2F83EE-B65C-4C79-A558-8A9ECF53E5A3}" type="presOf" srcId="{B9A5406A-50EA-4A2F-BBB2-5521FB34D930}" destId="{FF56A9D8-0F9A-41FF-A86A-900A2795C5FC}" srcOrd="0" destOrd="2" presId="urn:microsoft.com/office/officeart/2005/8/layout/cycle4"/>
    <dgm:cxn modelId="{951682F4-7683-4E62-A2C7-E4B520A5046E}" type="presOf" srcId="{C17EC5E5-18A1-4B52-A5E8-71ED489271D6}" destId="{BBB89BBB-8093-435D-A232-AC11F3C8FFCA}" srcOrd="1" destOrd="4" presId="urn:microsoft.com/office/officeart/2005/8/layout/cycle4"/>
    <dgm:cxn modelId="{0D92D8F7-997D-4A19-991D-CB47EA6D2862}" srcId="{C15B9315-8FCE-45D1-BA83-C2469B370C6D}" destId="{9420EB0B-141A-4AB1-A484-CD4F7D5B4B57}" srcOrd="2" destOrd="0" parTransId="{CF708D52-38F5-4403-A939-E0ABA9F6A54D}" sibTransId="{33ECB578-1C16-4037-ABD5-EB86EF5C7AAF}"/>
    <dgm:cxn modelId="{2A6D46F8-BECA-40EB-B4F8-862AE6B7DE65}" type="presOf" srcId="{C194E353-5D5C-49DE-9980-E084EB51034A}" destId="{50735945-82AE-4734-87E9-6BC63547D74B}" srcOrd="0" destOrd="0" presId="urn:microsoft.com/office/officeart/2005/8/layout/cycle4"/>
    <dgm:cxn modelId="{470407FD-B909-4BB0-8A49-03612614CE59}" type="presOf" srcId="{C9E42160-34BA-44B5-95FD-5B22493080DC}" destId="{2D816C4A-942D-4338-B1CD-354B22C09B23}" srcOrd="0" destOrd="3" presId="urn:microsoft.com/office/officeart/2005/8/layout/cycle4"/>
    <dgm:cxn modelId="{5E835FFF-F084-40C1-A6D5-A930061112FF}" srcId="{C15B9315-8FCE-45D1-BA83-C2469B370C6D}" destId="{F9F6024F-3066-4BE1-AD8B-B96EAA6A6FA5}" srcOrd="1" destOrd="0" parTransId="{EBFBE31A-EC64-4C69-8448-6969D895477A}" sibTransId="{AF4DC1B0-4668-4AD3-B6FB-DA31698DB296}"/>
    <dgm:cxn modelId="{A915D1E5-C04B-46A0-BF0F-EAD71B044A05}" type="presParOf" srcId="{26186BD2-68BA-4F02-9441-679E9DD77305}" destId="{0E112224-8366-4B8D-995F-BEAEC528F6E0}" srcOrd="0" destOrd="0" presId="urn:microsoft.com/office/officeart/2005/8/layout/cycle4"/>
    <dgm:cxn modelId="{43BAB536-6F28-48B7-A803-4979F3421329}" type="presParOf" srcId="{0E112224-8366-4B8D-995F-BEAEC528F6E0}" destId="{BAECC99F-C820-4A71-A530-E3E7A9731217}" srcOrd="0" destOrd="0" presId="urn:microsoft.com/office/officeart/2005/8/layout/cycle4"/>
    <dgm:cxn modelId="{9CC46146-EBD9-4BD4-AE1E-366556FAF3F3}" type="presParOf" srcId="{BAECC99F-C820-4A71-A530-E3E7A9731217}" destId="{C068055B-79A8-4DBD-8D68-62615D2C842E}" srcOrd="0" destOrd="0" presId="urn:microsoft.com/office/officeart/2005/8/layout/cycle4"/>
    <dgm:cxn modelId="{8DDA734C-670E-4EE2-8557-939E563187F0}" type="presParOf" srcId="{BAECC99F-C820-4A71-A530-E3E7A9731217}" destId="{BBB89BBB-8093-435D-A232-AC11F3C8FFCA}" srcOrd="1" destOrd="0" presId="urn:microsoft.com/office/officeart/2005/8/layout/cycle4"/>
    <dgm:cxn modelId="{34DE66E4-B30C-4FAB-95D6-2BB934709F56}" type="presParOf" srcId="{0E112224-8366-4B8D-995F-BEAEC528F6E0}" destId="{D1F85397-8DE1-4F4E-8B62-AEB65D5D5E8E}" srcOrd="1" destOrd="0" presId="urn:microsoft.com/office/officeart/2005/8/layout/cycle4"/>
    <dgm:cxn modelId="{0BEC06A9-11BE-4398-BF45-5CB71C6F0BD4}" type="presParOf" srcId="{D1F85397-8DE1-4F4E-8B62-AEB65D5D5E8E}" destId="{FF56A9D8-0F9A-41FF-A86A-900A2795C5FC}" srcOrd="0" destOrd="0" presId="urn:microsoft.com/office/officeart/2005/8/layout/cycle4"/>
    <dgm:cxn modelId="{2DB668F0-209D-4646-B996-C9FF2F97035A}" type="presParOf" srcId="{D1F85397-8DE1-4F4E-8B62-AEB65D5D5E8E}" destId="{78178FCB-00E9-44CB-84C7-BEF2AFB216A5}" srcOrd="1" destOrd="0" presId="urn:microsoft.com/office/officeart/2005/8/layout/cycle4"/>
    <dgm:cxn modelId="{2D528234-B057-486D-A342-E24D793D65B6}" type="presParOf" srcId="{0E112224-8366-4B8D-995F-BEAEC528F6E0}" destId="{40438895-2B41-4873-AACC-83FB4ED80395}" srcOrd="2" destOrd="0" presId="urn:microsoft.com/office/officeart/2005/8/layout/cycle4"/>
    <dgm:cxn modelId="{D36551A7-9436-466F-B002-FDEA3ACF92D9}" type="presParOf" srcId="{40438895-2B41-4873-AACC-83FB4ED80395}" destId="{50735945-82AE-4734-87E9-6BC63547D74B}" srcOrd="0" destOrd="0" presId="urn:microsoft.com/office/officeart/2005/8/layout/cycle4"/>
    <dgm:cxn modelId="{A1F3A748-9257-4C92-B826-629BAC2D2E89}" type="presParOf" srcId="{40438895-2B41-4873-AACC-83FB4ED80395}" destId="{92CEB158-3580-463E-814D-4DB645C381E2}" srcOrd="1" destOrd="0" presId="urn:microsoft.com/office/officeart/2005/8/layout/cycle4"/>
    <dgm:cxn modelId="{C2C98C1D-BE7A-4554-9B84-FC5EAC1E6104}" type="presParOf" srcId="{0E112224-8366-4B8D-995F-BEAEC528F6E0}" destId="{B10B3067-1402-4050-886A-65111AF58B4E}" srcOrd="3" destOrd="0" presId="urn:microsoft.com/office/officeart/2005/8/layout/cycle4"/>
    <dgm:cxn modelId="{22BD3C27-84F9-4943-9EF3-29598BCBF1FF}" type="presParOf" srcId="{B10B3067-1402-4050-886A-65111AF58B4E}" destId="{2D816C4A-942D-4338-B1CD-354B22C09B23}" srcOrd="0" destOrd="0" presId="urn:microsoft.com/office/officeart/2005/8/layout/cycle4"/>
    <dgm:cxn modelId="{ED501962-7656-4C47-AAAF-01CD21DC1A1B}" type="presParOf" srcId="{B10B3067-1402-4050-886A-65111AF58B4E}" destId="{E3879B63-521F-463E-A231-702C1F3F2717}" srcOrd="1" destOrd="0" presId="urn:microsoft.com/office/officeart/2005/8/layout/cycle4"/>
    <dgm:cxn modelId="{8FA4B597-8019-4C1A-BA58-D3B8FF0DE22C}" type="presParOf" srcId="{0E112224-8366-4B8D-995F-BEAEC528F6E0}" destId="{D629BA75-75E6-4F9A-ABA4-10D3665041C0}" srcOrd="4" destOrd="0" presId="urn:microsoft.com/office/officeart/2005/8/layout/cycle4"/>
    <dgm:cxn modelId="{C3DE0FD5-5662-47D7-BDC9-27955F8B3E86}" type="presParOf" srcId="{26186BD2-68BA-4F02-9441-679E9DD77305}" destId="{8DFF525C-DF91-4B1D-B32B-5BEE487C44F4}" srcOrd="1" destOrd="0" presId="urn:microsoft.com/office/officeart/2005/8/layout/cycle4"/>
    <dgm:cxn modelId="{B1EB9F36-DDA7-4B16-A3E5-DDC69609FCF2}" type="presParOf" srcId="{8DFF525C-DF91-4B1D-B32B-5BEE487C44F4}" destId="{8CD818EA-DE9A-4E16-AB05-FAB7B0764E16}" srcOrd="0" destOrd="0" presId="urn:microsoft.com/office/officeart/2005/8/layout/cycle4"/>
    <dgm:cxn modelId="{9C33BE8F-8A3B-4EF4-9ED4-98038CF98CBC}" type="presParOf" srcId="{8DFF525C-DF91-4B1D-B32B-5BEE487C44F4}" destId="{42798A5D-1684-45DE-8E6A-6EA5734248C0}" srcOrd="1" destOrd="0" presId="urn:microsoft.com/office/officeart/2005/8/layout/cycle4"/>
    <dgm:cxn modelId="{FC3A25CE-ED05-4B3E-B55E-F7118FC6B8F8}" type="presParOf" srcId="{8DFF525C-DF91-4B1D-B32B-5BEE487C44F4}" destId="{DEE991AE-6173-4D4B-AEEE-84A91D517C11}" srcOrd="2" destOrd="0" presId="urn:microsoft.com/office/officeart/2005/8/layout/cycle4"/>
    <dgm:cxn modelId="{8007C2EB-E6E5-4184-94E1-179BB6752B61}" type="presParOf" srcId="{8DFF525C-DF91-4B1D-B32B-5BEE487C44F4}" destId="{FABBF5AD-1929-4F5A-A652-3F3F75183739}" srcOrd="3" destOrd="0" presId="urn:microsoft.com/office/officeart/2005/8/layout/cycle4"/>
    <dgm:cxn modelId="{CC0069AC-A77E-4E9C-A1CB-A3B6B4BC0976}" type="presParOf" srcId="{8DFF525C-DF91-4B1D-B32B-5BEE487C44F4}" destId="{16D2B8EC-283D-4EF5-A551-A73DA5C36177}" srcOrd="4" destOrd="0" presId="urn:microsoft.com/office/officeart/2005/8/layout/cycle4"/>
    <dgm:cxn modelId="{C9EC8E67-0247-47B0-8C8F-A1DEEB0CF75D}" type="presParOf" srcId="{26186BD2-68BA-4F02-9441-679E9DD77305}" destId="{9751006B-B9DC-4ED5-BEDC-75D48350475E}" srcOrd="2" destOrd="0" presId="urn:microsoft.com/office/officeart/2005/8/layout/cycle4"/>
    <dgm:cxn modelId="{BB1837FE-3758-4074-A3EC-F9A5AF5B9D97}" type="presParOf" srcId="{26186BD2-68BA-4F02-9441-679E9DD77305}" destId="{18B0B2C4-9967-431C-8EF7-6FF0913DE0E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CAB87-62BE-489B-A059-93E1A1A99F8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77FF8E3-5CFF-4B65-8E0D-5B5EF041C98E}">
      <dgm:prSet phldrT="[Text]"/>
      <dgm:spPr/>
      <dgm:t>
        <a:bodyPr/>
        <a:lstStyle/>
        <a:p>
          <a:r>
            <a:rPr lang="en-US" dirty="0"/>
            <a:t>Youth Athlete</a:t>
          </a:r>
        </a:p>
      </dgm:t>
    </dgm:pt>
    <dgm:pt modelId="{3F0A3CB0-A5CC-4F65-8A33-46ED85DAD44A}" type="parTrans" cxnId="{CBA6234F-3C02-4B3B-BE78-70374D23FACC}">
      <dgm:prSet/>
      <dgm:spPr/>
      <dgm:t>
        <a:bodyPr/>
        <a:lstStyle/>
        <a:p>
          <a:endParaRPr lang="en-US"/>
        </a:p>
      </dgm:t>
    </dgm:pt>
    <dgm:pt modelId="{98E592D9-E38E-488B-8074-04D9906A980F}" type="sibTrans" cxnId="{CBA6234F-3C02-4B3B-BE78-70374D23FACC}">
      <dgm:prSet/>
      <dgm:spPr/>
      <dgm:t>
        <a:bodyPr/>
        <a:lstStyle/>
        <a:p>
          <a:endParaRPr lang="en-US"/>
        </a:p>
      </dgm:t>
    </dgm:pt>
    <dgm:pt modelId="{FCE0C679-C8D7-4673-B77F-8E9C2C8D2347}">
      <dgm:prSet phldrT="[Text]"/>
      <dgm:spPr/>
      <dgm:t>
        <a:bodyPr/>
        <a:lstStyle/>
        <a:p>
          <a:r>
            <a:rPr lang="en-US" dirty="0"/>
            <a:t>Growth and Maturation</a:t>
          </a:r>
        </a:p>
      </dgm:t>
    </dgm:pt>
    <dgm:pt modelId="{AB0FEB49-454E-4623-9925-D685C0932C2F}" type="parTrans" cxnId="{39EF2A33-4332-4E57-A961-65C3E8FC4769}">
      <dgm:prSet/>
      <dgm:spPr/>
      <dgm:t>
        <a:bodyPr/>
        <a:lstStyle/>
        <a:p>
          <a:endParaRPr lang="en-US"/>
        </a:p>
      </dgm:t>
    </dgm:pt>
    <dgm:pt modelId="{958EAF40-26C7-433B-848A-7F36EF779C08}" type="sibTrans" cxnId="{39EF2A33-4332-4E57-A961-65C3E8FC4769}">
      <dgm:prSet/>
      <dgm:spPr/>
      <dgm:t>
        <a:bodyPr/>
        <a:lstStyle/>
        <a:p>
          <a:endParaRPr lang="en-US"/>
        </a:p>
      </dgm:t>
    </dgm:pt>
    <dgm:pt modelId="{AC1E0077-7116-42AA-A0C0-E77CD6159CAF}">
      <dgm:prSet phldrT="[Text]"/>
      <dgm:spPr/>
      <dgm:t>
        <a:bodyPr/>
        <a:lstStyle/>
        <a:p>
          <a:r>
            <a:rPr lang="en-US" dirty="0"/>
            <a:t>Rate of Maturation</a:t>
          </a:r>
        </a:p>
      </dgm:t>
    </dgm:pt>
    <dgm:pt modelId="{A6A48224-D9A7-4B62-922A-121C9CFCE05E}" type="parTrans" cxnId="{F135370C-ED5B-4AA4-A326-BDC3A98E1D5B}">
      <dgm:prSet/>
      <dgm:spPr/>
      <dgm:t>
        <a:bodyPr/>
        <a:lstStyle/>
        <a:p>
          <a:endParaRPr lang="en-US"/>
        </a:p>
      </dgm:t>
    </dgm:pt>
    <dgm:pt modelId="{64CE1935-CE71-4F90-B6E6-C695F9618FAA}" type="sibTrans" cxnId="{F135370C-ED5B-4AA4-A326-BDC3A98E1D5B}">
      <dgm:prSet/>
      <dgm:spPr/>
      <dgm:t>
        <a:bodyPr/>
        <a:lstStyle/>
        <a:p>
          <a:endParaRPr lang="en-US"/>
        </a:p>
      </dgm:t>
    </dgm:pt>
    <dgm:pt modelId="{B6AE5FBF-D0A3-4D06-915D-51A8600E7B17}">
      <dgm:prSet phldrT="[Text]"/>
      <dgm:spPr/>
      <dgm:t>
        <a:bodyPr/>
        <a:lstStyle/>
        <a:p>
          <a:r>
            <a:rPr lang="en-US" dirty="0"/>
            <a:t>Relative Age Effect</a:t>
          </a:r>
        </a:p>
      </dgm:t>
    </dgm:pt>
    <dgm:pt modelId="{7454B8F8-4382-44D6-B7CA-95124DA33CF2}" type="parTrans" cxnId="{0A436752-04CE-4D6E-8234-27461D5024A0}">
      <dgm:prSet/>
      <dgm:spPr/>
      <dgm:t>
        <a:bodyPr/>
        <a:lstStyle/>
        <a:p>
          <a:endParaRPr lang="en-US"/>
        </a:p>
      </dgm:t>
    </dgm:pt>
    <dgm:pt modelId="{39D41BC0-C44F-4B25-8923-9E40F6E0C43B}" type="sibTrans" cxnId="{0A436752-04CE-4D6E-8234-27461D5024A0}">
      <dgm:prSet/>
      <dgm:spPr/>
      <dgm:t>
        <a:bodyPr/>
        <a:lstStyle/>
        <a:p>
          <a:endParaRPr lang="en-US"/>
        </a:p>
      </dgm:t>
    </dgm:pt>
    <dgm:pt modelId="{C09E3E08-8A0A-463D-B6BA-2B43AF1D1093}">
      <dgm:prSet phldrT="[Text]"/>
      <dgm:spPr/>
      <dgm:t>
        <a:bodyPr/>
        <a:lstStyle/>
        <a:p>
          <a:r>
            <a:rPr lang="en-US" dirty="0"/>
            <a:t>Early </a:t>
          </a:r>
          <a:r>
            <a:rPr lang="en-US" dirty="0" err="1"/>
            <a:t>Specialisation</a:t>
          </a:r>
          <a:endParaRPr lang="en-US" dirty="0"/>
        </a:p>
      </dgm:t>
    </dgm:pt>
    <dgm:pt modelId="{A90D8428-23DE-4E06-A410-8F49EDF234BF}" type="parTrans" cxnId="{1A6AFA4C-7F35-4B9F-859E-B28C8E880FAC}">
      <dgm:prSet/>
      <dgm:spPr/>
      <dgm:t>
        <a:bodyPr/>
        <a:lstStyle/>
        <a:p>
          <a:endParaRPr lang="en-US"/>
        </a:p>
      </dgm:t>
    </dgm:pt>
    <dgm:pt modelId="{46B7F2FA-5FC9-4F43-8C2A-605DF23D8B3D}" type="sibTrans" cxnId="{1A6AFA4C-7F35-4B9F-859E-B28C8E880FAC}">
      <dgm:prSet/>
      <dgm:spPr/>
      <dgm:t>
        <a:bodyPr/>
        <a:lstStyle/>
        <a:p>
          <a:endParaRPr lang="en-US"/>
        </a:p>
      </dgm:t>
    </dgm:pt>
    <dgm:pt modelId="{D36FF1E0-EF07-4EF2-A6B1-BEE9554263C7}">
      <dgm:prSet/>
      <dgm:spPr/>
      <dgm:t>
        <a:bodyPr/>
        <a:lstStyle/>
        <a:p>
          <a:r>
            <a:rPr lang="en-US" dirty="0"/>
            <a:t>Total Workload</a:t>
          </a:r>
        </a:p>
      </dgm:t>
    </dgm:pt>
    <dgm:pt modelId="{E1A6C9E3-F5AF-4545-BC5D-394EECA987B4}" type="parTrans" cxnId="{032C52B8-143F-409C-9615-081AB1ED3CA6}">
      <dgm:prSet/>
      <dgm:spPr/>
      <dgm:t>
        <a:bodyPr/>
        <a:lstStyle/>
        <a:p>
          <a:endParaRPr lang="en-US"/>
        </a:p>
      </dgm:t>
    </dgm:pt>
    <dgm:pt modelId="{EBAAB629-72DB-4227-B7FF-9DC2DDFB8F30}" type="sibTrans" cxnId="{032C52B8-143F-409C-9615-081AB1ED3CA6}">
      <dgm:prSet/>
      <dgm:spPr/>
      <dgm:t>
        <a:bodyPr/>
        <a:lstStyle/>
        <a:p>
          <a:endParaRPr lang="en-US"/>
        </a:p>
      </dgm:t>
    </dgm:pt>
    <dgm:pt modelId="{347DA248-1D3C-4164-BCBC-A395321BA066}">
      <dgm:prSet/>
      <dgm:spPr/>
      <dgm:t>
        <a:bodyPr/>
        <a:lstStyle/>
        <a:p>
          <a:r>
            <a:rPr lang="en-US" dirty="0"/>
            <a:t>Physical Literacy</a:t>
          </a:r>
        </a:p>
      </dgm:t>
    </dgm:pt>
    <dgm:pt modelId="{F4755776-CEF0-4758-AEFE-68BD2720456A}" type="parTrans" cxnId="{427B42F0-3970-4021-966C-3090F42FC180}">
      <dgm:prSet/>
      <dgm:spPr/>
      <dgm:t>
        <a:bodyPr/>
        <a:lstStyle/>
        <a:p>
          <a:endParaRPr lang="en-US"/>
        </a:p>
      </dgm:t>
    </dgm:pt>
    <dgm:pt modelId="{4C9F1A2C-76F4-4CE0-A711-7D5F4E3A8B10}" type="sibTrans" cxnId="{427B42F0-3970-4021-966C-3090F42FC180}">
      <dgm:prSet/>
      <dgm:spPr/>
      <dgm:t>
        <a:bodyPr/>
        <a:lstStyle/>
        <a:p>
          <a:endParaRPr lang="en-US"/>
        </a:p>
      </dgm:t>
    </dgm:pt>
    <dgm:pt modelId="{3004DB1A-2EC4-4984-98E9-4580EEEB48DE}" type="pres">
      <dgm:prSet presAssocID="{713CAB87-62BE-489B-A059-93E1A1A99F87}" presName="Name0" presStyleCnt="0">
        <dgm:presLayoutVars>
          <dgm:chMax val="1"/>
          <dgm:dir/>
          <dgm:animLvl val="ctr"/>
          <dgm:resizeHandles val="exact"/>
        </dgm:presLayoutVars>
      </dgm:prSet>
      <dgm:spPr/>
    </dgm:pt>
    <dgm:pt modelId="{490C55B0-B8B1-4517-9482-F812F101E5EC}" type="pres">
      <dgm:prSet presAssocID="{877FF8E3-5CFF-4B65-8E0D-5B5EF041C98E}" presName="centerShape" presStyleLbl="node0" presStyleIdx="0" presStyleCnt="1"/>
      <dgm:spPr/>
    </dgm:pt>
    <dgm:pt modelId="{302B2423-856E-4100-A707-2F3EBB6C76F7}" type="pres">
      <dgm:prSet presAssocID="{FCE0C679-C8D7-4673-B77F-8E9C2C8D2347}" presName="node" presStyleLbl="node1" presStyleIdx="0" presStyleCnt="6">
        <dgm:presLayoutVars>
          <dgm:bulletEnabled val="1"/>
        </dgm:presLayoutVars>
      </dgm:prSet>
      <dgm:spPr/>
    </dgm:pt>
    <dgm:pt modelId="{D41E1AB3-3A09-4CBE-A64B-60E340DF5A35}" type="pres">
      <dgm:prSet presAssocID="{FCE0C679-C8D7-4673-B77F-8E9C2C8D2347}" presName="dummy" presStyleCnt="0"/>
      <dgm:spPr/>
    </dgm:pt>
    <dgm:pt modelId="{D35D3C8F-C883-45FE-B5FC-A30180736FBD}" type="pres">
      <dgm:prSet presAssocID="{958EAF40-26C7-433B-848A-7F36EF779C08}" presName="sibTrans" presStyleLbl="sibTrans2D1" presStyleIdx="0" presStyleCnt="6"/>
      <dgm:spPr/>
    </dgm:pt>
    <dgm:pt modelId="{F378AACD-30D6-4E05-85C8-38D675613643}" type="pres">
      <dgm:prSet presAssocID="{AC1E0077-7116-42AA-A0C0-E77CD6159CAF}" presName="node" presStyleLbl="node1" presStyleIdx="1" presStyleCnt="6">
        <dgm:presLayoutVars>
          <dgm:bulletEnabled val="1"/>
        </dgm:presLayoutVars>
      </dgm:prSet>
      <dgm:spPr/>
    </dgm:pt>
    <dgm:pt modelId="{B15A7F31-6833-4F9E-BF25-3DF9C785B4CF}" type="pres">
      <dgm:prSet presAssocID="{AC1E0077-7116-42AA-A0C0-E77CD6159CAF}" presName="dummy" presStyleCnt="0"/>
      <dgm:spPr/>
    </dgm:pt>
    <dgm:pt modelId="{E2AC52F1-9EFE-43AE-BB6F-6D2C482983BB}" type="pres">
      <dgm:prSet presAssocID="{64CE1935-CE71-4F90-B6E6-C695F9618FAA}" presName="sibTrans" presStyleLbl="sibTrans2D1" presStyleIdx="1" presStyleCnt="6"/>
      <dgm:spPr/>
    </dgm:pt>
    <dgm:pt modelId="{6359C547-50B2-4A76-8E61-BA7725B53259}" type="pres">
      <dgm:prSet presAssocID="{B6AE5FBF-D0A3-4D06-915D-51A8600E7B17}" presName="node" presStyleLbl="node1" presStyleIdx="2" presStyleCnt="6">
        <dgm:presLayoutVars>
          <dgm:bulletEnabled val="1"/>
        </dgm:presLayoutVars>
      </dgm:prSet>
      <dgm:spPr/>
    </dgm:pt>
    <dgm:pt modelId="{027541EB-3EEF-4E9E-A7F9-0290A2CD4A1A}" type="pres">
      <dgm:prSet presAssocID="{B6AE5FBF-D0A3-4D06-915D-51A8600E7B17}" presName="dummy" presStyleCnt="0"/>
      <dgm:spPr/>
    </dgm:pt>
    <dgm:pt modelId="{AE2CD9E6-5AD8-43BA-BD8D-006816374BF1}" type="pres">
      <dgm:prSet presAssocID="{39D41BC0-C44F-4B25-8923-9E40F6E0C43B}" presName="sibTrans" presStyleLbl="sibTrans2D1" presStyleIdx="2" presStyleCnt="6"/>
      <dgm:spPr/>
    </dgm:pt>
    <dgm:pt modelId="{8B515342-ED2D-4402-A7A9-80356929AD03}" type="pres">
      <dgm:prSet presAssocID="{C09E3E08-8A0A-463D-B6BA-2B43AF1D1093}" presName="node" presStyleLbl="node1" presStyleIdx="3" presStyleCnt="6">
        <dgm:presLayoutVars>
          <dgm:bulletEnabled val="1"/>
        </dgm:presLayoutVars>
      </dgm:prSet>
      <dgm:spPr/>
    </dgm:pt>
    <dgm:pt modelId="{0BDA243B-7DBB-4B34-AB64-BEC156236677}" type="pres">
      <dgm:prSet presAssocID="{C09E3E08-8A0A-463D-B6BA-2B43AF1D1093}" presName="dummy" presStyleCnt="0"/>
      <dgm:spPr/>
    </dgm:pt>
    <dgm:pt modelId="{F00EB686-6638-4B15-9BF2-DD5B36E0351F}" type="pres">
      <dgm:prSet presAssocID="{46B7F2FA-5FC9-4F43-8C2A-605DF23D8B3D}" presName="sibTrans" presStyleLbl="sibTrans2D1" presStyleIdx="3" presStyleCnt="6"/>
      <dgm:spPr/>
    </dgm:pt>
    <dgm:pt modelId="{4B63216D-0E47-4643-A5AB-F87D3B29142D}" type="pres">
      <dgm:prSet presAssocID="{347DA248-1D3C-4164-BCBC-A395321BA066}" presName="node" presStyleLbl="node1" presStyleIdx="4" presStyleCnt="6">
        <dgm:presLayoutVars>
          <dgm:bulletEnabled val="1"/>
        </dgm:presLayoutVars>
      </dgm:prSet>
      <dgm:spPr/>
    </dgm:pt>
    <dgm:pt modelId="{2F73140E-D533-4411-B615-3CA6535A4370}" type="pres">
      <dgm:prSet presAssocID="{347DA248-1D3C-4164-BCBC-A395321BA066}" presName="dummy" presStyleCnt="0"/>
      <dgm:spPr/>
    </dgm:pt>
    <dgm:pt modelId="{2E526C95-9B1D-4361-A478-1CF29DD401E9}" type="pres">
      <dgm:prSet presAssocID="{4C9F1A2C-76F4-4CE0-A711-7D5F4E3A8B10}" presName="sibTrans" presStyleLbl="sibTrans2D1" presStyleIdx="4" presStyleCnt="6"/>
      <dgm:spPr/>
    </dgm:pt>
    <dgm:pt modelId="{F3F1A312-3015-4112-946C-FB257C7A55E0}" type="pres">
      <dgm:prSet presAssocID="{D36FF1E0-EF07-4EF2-A6B1-BEE9554263C7}" presName="node" presStyleLbl="node1" presStyleIdx="5" presStyleCnt="6">
        <dgm:presLayoutVars>
          <dgm:bulletEnabled val="1"/>
        </dgm:presLayoutVars>
      </dgm:prSet>
      <dgm:spPr/>
    </dgm:pt>
    <dgm:pt modelId="{8FA5FD7D-55B5-4D37-A7E2-8B6772FE9FA3}" type="pres">
      <dgm:prSet presAssocID="{D36FF1E0-EF07-4EF2-A6B1-BEE9554263C7}" presName="dummy" presStyleCnt="0"/>
      <dgm:spPr/>
    </dgm:pt>
    <dgm:pt modelId="{A7C8C14A-E45A-459C-B0B8-AC9BF8821A81}" type="pres">
      <dgm:prSet presAssocID="{EBAAB629-72DB-4227-B7FF-9DC2DDFB8F30}" presName="sibTrans" presStyleLbl="sibTrans2D1" presStyleIdx="5" presStyleCnt="6"/>
      <dgm:spPr/>
    </dgm:pt>
  </dgm:ptLst>
  <dgm:cxnLst>
    <dgm:cxn modelId="{F135370C-ED5B-4AA4-A326-BDC3A98E1D5B}" srcId="{877FF8E3-5CFF-4B65-8E0D-5B5EF041C98E}" destId="{AC1E0077-7116-42AA-A0C0-E77CD6159CAF}" srcOrd="1" destOrd="0" parTransId="{A6A48224-D9A7-4B62-922A-121C9CFCE05E}" sibTransId="{64CE1935-CE71-4F90-B6E6-C695F9618FAA}"/>
    <dgm:cxn modelId="{9C203F1F-8E5A-4C7E-83F4-633AA400A0C6}" type="presOf" srcId="{958EAF40-26C7-433B-848A-7F36EF779C08}" destId="{D35D3C8F-C883-45FE-B5FC-A30180736FBD}" srcOrd="0" destOrd="0" presId="urn:microsoft.com/office/officeart/2005/8/layout/radial6"/>
    <dgm:cxn modelId="{39EF2A33-4332-4E57-A961-65C3E8FC4769}" srcId="{877FF8E3-5CFF-4B65-8E0D-5B5EF041C98E}" destId="{FCE0C679-C8D7-4673-B77F-8E9C2C8D2347}" srcOrd="0" destOrd="0" parTransId="{AB0FEB49-454E-4623-9925-D685C0932C2F}" sibTransId="{958EAF40-26C7-433B-848A-7F36EF779C08}"/>
    <dgm:cxn modelId="{8434A243-F492-49B4-BC15-A2DA91F6D1F1}" type="presOf" srcId="{347DA248-1D3C-4164-BCBC-A395321BA066}" destId="{4B63216D-0E47-4643-A5AB-F87D3B29142D}" srcOrd="0" destOrd="0" presId="urn:microsoft.com/office/officeart/2005/8/layout/radial6"/>
    <dgm:cxn modelId="{1A6AFA4C-7F35-4B9F-859E-B28C8E880FAC}" srcId="{877FF8E3-5CFF-4B65-8E0D-5B5EF041C98E}" destId="{C09E3E08-8A0A-463D-B6BA-2B43AF1D1093}" srcOrd="3" destOrd="0" parTransId="{A90D8428-23DE-4E06-A410-8F49EDF234BF}" sibTransId="{46B7F2FA-5FC9-4F43-8C2A-605DF23D8B3D}"/>
    <dgm:cxn modelId="{CBA6234F-3C02-4B3B-BE78-70374D23FACC}" srcId="{713CAB87-62BE-489B-A059-93E1A1A99F87}" destId="{877FF8E3-5CFF-4B65-8E0D-5B5EF041C98E}" srcOrd="0" destOrd="0" parTransId="{3F0A3CB0-A5CC-4F65-8A33-46ED85DAD44A}" sibTransId="{98E592D9-E38E-488B-8074-04D9906A980F}"/>
    <dgm:cxn modelId="{BD4E7F50-768F-457D-BF82-31F06057AB9B}" type="presOf" srcId="{877FF8E3-5CFF-4B65-8E0D-5B5EF041C98E}" destId="{490C55B0-B8B1-4517-9482-F812F101E5EC}" srcOrd="0" destOrd="0" presId="urn:microsoft.com/office/officeart/2005/8/layout/radial6"/>
    <dgm:cxn modelId="{0A436752-04CE-4D6E-8234-27461D5024A0}" srcId="{877FF8E3-5CFF-4B65-8E0D-5B5EF041C98E}" destId="{B6AE5FBF-D0A3-4D06-915D-51A8600E7B17}" srcOrd="2" destOrd="0" parTransId="{7454B8F8-4382-44D6-B7CA-95124DA33CF2}" sibTransId="{39D41BC0-C44F-4B25-8923-9E40F6E0C43B}"/>
    <dgm:cxn modelId="{C6CDCD74-D72A-4A73-84AC-309325C27152}" type="presOf" srcId="{C09E3E08-8A0A-463D-B6BA-2B43AF1D1093}" destId="{8B515342-ED2D-4402-A7A9-80356929AD03}" srcOrd="0" destOrd="0" presId="urn:microsoft.com/office/officeart/2005/8/layout/radial6"/>
    <dgm:cxn modelId="{A1ABD257-F4A8-403D-8BCF-85DAD10C0D61}" type="presOf" srcId="{46B7F2FA-5FC9-4F43-8C2A-605DF23D8B3D}" destId="{F00EB686-6638-4B15-9BF2-DD5B36E0351F}" srcOrd="0" destOrd="0" presId="urn:microsoft.com/office/officeart/2005/8/layout/radial6"/>
    <dgm:cxn modelId="{1286E357-963B-41E4-903E-F8060C76F189}" type="presOf" srcId="{AC1E0077-7116-42AA-A0C0-E77CD6159CAF}" destId="{F378AACD-30D6-4E05-85C8-38D675613643}" srcOrd="0" destOrd="0" presId="urn:microsoft.com/office/officeart/2005/8/layout/radial6"/>
    <dgm:cxn modelId="{34BB2F5A-97FB-4EF6-96C8-024F18802C25}" type="presOf" srcId="{B6AE5FBF-D0A3-4D06-915D-51A8600E7B17}" destId="{6359C547-50B2-4A76-8E61-BA7725B53259}" srcOrd="0" destOrd="0" presId="urn:microsoft.com/office/officeart/2005/8/layout/radial6"/>
    <dgm:cxn modelId="{5D38A27B-C5A4-4F94-848A-5C713EBDB831}" type="presOf" srcId="{D36FF1E0-EF07-4EF2-A6B1-BEE9554263C7}" destId="{F3F1A312-3015-4112-946C-FB257C7A55E0}" srcOrd="0" destOrd="0" presId="urn:microsoft.com/office/officeart/2005/8/layout/radial6"/>
    <dgm:cxn modelId="{07D2DF85-0C7D-4CB8-AD0F-F5E9AFCB1FA3}" type="presOf" srcId="{64CE1935-CE71-4F90-B6E6-C695F9618FAA}" destId="{E2AC52F1-9EFE-43AE-BB6F-6D2C482983BB}" srcOrd="0" destOrd="0" presId="urn:microsoft.com/office/officeart/2005/8/layout/radial6"/>
    <dgm:cxn modelId="{032C52B8-143F-409C-9615-081AB1ED3CA6}" srcId="{877FF8E3-5CFF-4B65-8E0D-5B5EF041C98E}" destId="{D36FF1E0-EF07-4EF2-A6B1-BEE9554263C7}" srcOrd="5" destOrd="0" parTransId="{E1A6C9E3-F5AF-4545-BC5D-394EECA987B4}" sibTransId="{EBAAB629-72DB-4227-B7FF-9DC2DDFB8F30}"/>
    <dgm:cxn modelId="{57B0AFBC-061C-42F7-9584-D4D755949391}" type="presOf" srcId="{4C9F1A2C-76F4-4CE0-A711-7D5F4E3A8B10}" destId="{2E526C95-9B1D-4361-A478-1CF29DD401E9}" srcOrd="0" destOrd="0" presId="urn:microsoft.com/office/officeart/2005/8/layout/radial6"/>
    <dgm:cxn modelId="{0E7895D6-7BD3-4436-8641-F40C277E0974}" type="presOf" srcId="{713CAB87-62BE-489B-A059-93E1A1A99F87}" destId="{3004DB1A-2EC4-4984-98E9-4580EEEB48DE}" srcOrd="0" destOrd="0" presId="urn:microsoft.com/office/officeart/2005/8/layout/radial6"/>
    <dgm:cxn modelId="{7E09F3DD-DC1A-4ECA-A87D-F9747F608FF3}" type="presOf" srcId="{EBAAB629-72DB-4227-B7FF-9DC2DDFB8F30}" destId="{A7C8C14A-E45A-459C-B0B8-AC9BF8821A81}" srcOrd="0" destOrd="0" presId="urn:microsoft.com/office/officeart/2005/8/layout/radial6"/>
    <dgm:cxn modelId="{3FFA8CE8-759B-4D5E-A81A-E38F3AA25366}" type="presOf" srcId="{39D41BC0-C44F-4B25-8923-9E40F6E0C43B}" destId="{AE2CD9E6-5AD8-43BA-BD8D-006816374BF1}" srcOrd="0" destOrd="0" presId="urn:microsoft.com/office/officeart/2005/8/layout/radial6"/>
    <dgm:cxn modelId="{427B42F0-3970-4021-966C-3090F42FC180}" srcId="{877FF8E3-5CFF-4B65-8E0D-5B5EF041C98E}" destId="{347DA248-1D3C-4164-BCBC-A395321BA066}" srcOrd="4" destOrd="0" parTransId="{F4755776-CEF0-4758-AEFE-68BD2720456A}" sibTransId="{4C9F1A2C-76F4-4CE0-A711-7D5F4E3A8B10}"/>
    <dgm:cxn modelId="{00276CF9-1EC9-4D92-A373-D60240A2B2A4}" type="presOf" srcId="{FCE0C679-C8D7-4673-B77F-8E9C2C8D2347}" destId="{302B2423-856E-4100-A707-2F3EBB6C76F7}" srcOrd="0" destOrd="0" presId="urn:microsoft.com/office/officeart/2005/8/layout/radial6"/>
    <dgm:cxn modelId="{411D0156-27E6-4B13-A3AA-5F97ADFBA713}" type="presParOf" srcId="{3004DB1A-2EC4-4984-98E9-4580EEEB48DE}" destId="{490C55B0-B8B1-4517-9482-F812F101E5EC}" srcOrd="0" destOrd="0" presId="urn:microsoft.com/office/officeart/2005/8/layout/radial6"/>
    <dgm:cxn modelId="{8E9E8E93-CECD-4250-A174-08ECB6B9E05B}" type="presParOf" srcId="{3004DB1A-2EC4-4984-98E9-4580EEEB48DE}" destId="{302B2423-856E-4100-A707-2F3EBB6C76F7}" srcOrd="1" destOrd="0" presId="urn:microsoft.com/office/officeart/2005/8/layout/radial6"/>
    <dgm:cxn modelId="{BDD5FFAE-C00E-4947-90A6-9BB7E286A4EF}" type="presParOf" srcId="{3004DB1A-2EC4-4984-98E9-4580EEEB48DE}" destId="{D41E1AB3-3A09-4CBE-A64B-60E340DF5A35}" srcOrd="2" destOrd="0" presId="urn:microsoft.com/office/officeart/2005/8/layout/radial6"/>
    <dgm:cxn modelId="{DCC00D35-58FF-41CC-9776-C8E98794F387}" type="presParOf" srcId="{3004DB1A-2EC4-4984-98E9-4580EEEB48DE}" destId="{D35D3C8F-C883-45FE-B5FC-A30180736FBD}" srcOrd="3" destOrd="0" presId="urn:microsoft.com/office/officeart/2005/8/layout/radial6"/>
    <dgm:cxn modelId="{5F05FF0A-345F-49E6-AB13-0AB9A4F7B45C}" type="presParOf" srcId="{3004DB1A-2EC4-4984-98E9-4580EEEB48DE}" destId="{F378AACD-30D6-4E05-85C8-38D675613643}" srcOrd="4" destOrd="0" presId="urn:microsoft.com/office/officeart/2005/8/layout/radial6"/>
    <dgm:cxn modelId="{217A039E-65C7-4ED4-B23F-2183FDDF0209}" type="presParOf" srcId="{3004DB1A-2EC4-4984-98E9-4580EEEB48DE}" destId="{B15A7F31-6833-4F9E-BF25-3DF9C785B4CF}" srcOrd="5" destOrd="0" presId="urn:microsoft.com/office/officeart/2005/8/layout/radial6"/>
    <dgm:cxn modelId="{EE53888E-0379-4960-89DB-535A9B230494}" type="presParOf" srcId="{3004DB1A-2EC4-4984-98E9-4580EEEB48DE}" destId="{E2AC52F1-9EFE-43AE-BB6F-6D2C482983BB}" srcOrd="6" destOrd="0" presId="urn:microsoft.com/office/officeart/2005/8/layout/radial6"/>
    <dgm:cxn modelId="{7E5B3BF1-F2B6-4307-A0B0-F17D2B7430CB}" type="presParOf" srcId="{3004DB1A-2EC4-4984-98E9-4580EEEB48DE}" destId="{6359C547-50B2-4A76-8E61-BA7725B53259}" srcOrd="7" destOrd="0" presId="urn:microsoft.com/office/officeart/2005/8/layout/radial6"/>
    <dgm:cxn modelId="{F624480F-78FC-43D8-87C8-9CFE2A41F17A}" type="presParOf" srcId="{3004DB1A-2EC4-4984-98E9-4580EEEB48DE}" destId="{027541EB-3EEF-4E9E-A7F9-0290A2CD4A1A}" srcOrd="8" destOrd="0" presId="urn:microsoft.com/office/officeart/2005/8/layout/radial6"/>
    <dgm:cxn modelId="{119C125C-EEB4-4792-9EED-46EF0A948C88}" type="presParOf" srcId="{3004DB1A-2EC4-4984-98E9-4580EEEB48DE}" destId="{AE2CD9E6-5AD8-43BA-BD8D-006816374BF1}" srcOrd="9" destOrd="0" presId="urn:microsoft.com/office/officeart/2005/8/layout/radial6"/>
    <dgm:cxn modelId="{85C07E12-A3AB-4A62-A458-8AAC7E0D5E99}" type="presParOf" srcId="{3004DB1A-2EC4-4984-98E9-4580EEEB48DE}" destId="{8B515342-ED2D-4402-A7A9-80356929AD03}" srcOrd="10" destOrd="0" presId="urn:microsoft.com/office/officeart/2005/8/layout/radial6"/>
    <dgm:cxn modelId="{40AB42F0-05F5-4865-9B64-2EFFE609BE28}" type="presParOf" srcId="{3004DB1A-2EC4-4984-98E9-4580EEEB48DE}" destId="{0BDA243B-7DBB-4B34-AB64-BEC156236677}" srcOrd="11" destOrd="0" presId="urn:microsoft.com/office/officeart/2005/8/layout/radial6"/>
    <dgm:cxn modelId="{83387762-AF65-4C2B-90D2-460DE16432D7}" type="presParOf" srcId="{3004DB1A-2EC4-4984-98E9-4580EEEB48DE}" destId="{F00EB686-6638-4B15-9BF2-DD5B36E0351F}" srcOrd="12" destOrd="0" presId="urn:microsoft.com/office/officeart/2005/8/layout/radial6"/>
    <dgm:cxn modelId="{97D4E6CA-F4A8-4E21-A85B-A93CD46E1C67}" type="presParOf" srcId="{3004DB1A-2EC4-4984-98E9-4580EEEB48DE}" destId="{4B63216D-0E47-4643-A5AB-F87D3B29142D}" srcOrd="13" destOrd="0" presId="urn:microsoft.com/office/officeart/2005/8/layout/radial6"/>
    <dgm:cxn modelId="{DBFFDCCB-2700-41A7-BC63-3D7DDA3BFBDC}" type="presParOf" srcId="{3004DB1A-2EC4-4984-98E9-4580EEEB48DE}" destId="{2F73140E-D533-4411-B615-3CA6535A4370}" srcOrd="14" destOrd="0" presId="urn:microsoft.com/office/officeart/2005/8/layout/radial6"/>
    <dgm:cxn modelId="{A77F8D04-8089-4E20-B8AF-B18D2A2EE5B6}" type="presParOf" srcId="{3004DB1A-2EC4-4984-98E9-4580EEEB48DE}" destId="{2E526C95-9B1D-4361-A478-1CF29DD401E9}" srcOrd="15" destOrd="0" presId="urn:microsoft.com/office/officeart/2005/8/layout/radial6"/>
    <dgm:cxn modelId="{DC38C221-1B91-41A9-A0CB-970FAE482FDC}" type="presParOf" srcId="{3004DB1A-2EC4-4984-98E9-4580EEEB48DE}" destId="{F3F1A312-3015-4112-946C-FB257C7A55E0}" srcOrd="16" destOrd="0" presId="urn:microsoft.com/office/officeart/2005/8/layout/radial6"/>
    <dgm:cxn modelId="{BC0A279F-9570-4494-9D15-9C67591E2814}" type="presParOf" srcId="{3004DB1A-2EC4-4984-98E9-4580EEEB48DE}" destId="{8FA5FD7D-55B5-4D37-A7E2-8B6772FE9FA3}" srcOrd="17" destOrd="0" presId="urn:microsoft.com/office/officeart/2005/8/layout/radial6"/>
    <dgm:cxn modelId="{7C1EFB12-5BB6-4C1E-BBF6-623A28718C7E}" type="presParOf" srcId="{3004DB1A-2EC4-4984-98E9-4580EEEB48DE}" destId="{A7C8C14A-E45A-459C-B0B8-AC9BF8821A81}"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912329-469D-49F7-9EEC-EB1F576FF90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2E66852B-CFB6-4C3B-80D7-D9F5EB10EE06}">
      <dgm:prSet phldrT="[Text]"/>
      <dgm:spPr/>
      <dgm:t>
        <a:bodyPr/>
        <a:lstStyle/>
        <a:p>
          <a:r>
            <a:rPr lang="en-US" dirty="0"/>
            <a:t>FMS</a:t>
          </a:r>
        </a:p>
      </dgm:t>
    </dgm:pt>
    <dgm:pt modelId="{5BDC2008-877A-4EE4-AD23-C17863E91119}" type="parTrans" cxnId="{32BDED6A-57D6-46D6-AA49-6A1800006E3C}">
      <dgm:prSet/>
      <dgm:spPr/>
      <dgm:t>
        <a:bodyPr/>
        <a:lstStyle/>
        <a:p>
          <a:endParaRPr lang="en-US"/>
        </a:p>
      </dgm:t>
    </dgm:pt>
    <dgm:pt modelId="{C279DE89-DA3D-43EC-9222-330D018EFF94}" type="sibTrans" cxnId="{32BDED6A-57D6-46D6-AA49-6A1800006E3C}">
      <dgm:prSet/>
      <dgm:spPr/>
      <dgm:t>
        <a:bodyPr/>
        <a:lstStyle/>
        <a:p>
          <a:endParaRPr lang="en-US"/>
        </a:p>
      </dgm:t>
    </dgm:pt>
    <dgm:pt modelId="{52D2542B-D436-4F6F-B70F-093A27C7B9D4}">
      <dgm:prSet phldrT="[Text]"/>
      <dgm:spPr/>
      <dgm:t>
        <a:bodyPr/>
        <a:lstStyle/>
        <a:p>
          <a:r>
            <a:rPr lang="en-US" dirty="0"/>
            <a:t>Brace</a:t>
          </a:r>
        </a:p>
      </dgm:t>
    </dgm:pt>
    <dgm:pt modelId="{961DCF94-421A-4DE5-BAFD-F1D7BA2302DA}" type="parTrans" cxnId="{93456607-F179-4689-A055-0F96207C3C2A}">
      <dgm:prSet/>
      <dgm:spPr/>
      <dgm:t>
        <a:bodyPr/>
        <a:lstStyle/>
        <a:p>
          <a:endParaRPr lang="en-US"/>
        </a:p>
      </dgm:t>
    </dgm:pt>
    <dgm:pt modelId="{2BEBCF08-11AB-4A90-B82D-4A10BAC18F5B}" type="sibTrans" cxnId="{93456607-F179-4689-A055-0F96207C3C2A}">
      <dgm:prSet/>
      <dgm:spPr/>
      <dgm:t>
        <a:bodyPr/>
        <a:lstStyle/>
        <a:p>
          <a:endParaRPr lang="en-US"/>
        </a:p>
      </dgm:t>
    </dgm:pt>
    <dgm:pt modelId="{AA43DA39-97ED-4ADF-BCD6-0D809D911C44}">
      <dgm:prSet phldrT="[Text]"/>
      <dgm:spPr/>
      <dgm:t>
        <a:bodyPr/>
        <a:lstStyle/>
        <a:p>
          <a:r>
            <a:rPr lang="en-US" dirty="0"/>
            <a:t>Jump and land</a:t>
          </a:r>
        </a:p>
      </dgm:t>
    </dgm:pt>
    <dgm:pt modelId="{069CCFA6-C7D1-44BC-A949-FB358E7725EE}" type="parTrans" cxnId="{F8237AA0-B6FD-4656-A5D0-1CAA301132E7}">
      <dgm:prSet/>
      <dgm:spPr/>
      <dgm:t>
        <a:bodyPr/>
        <a:lstStyle/>
        <a:p>
          <a:endParaRPr lang="en-US"/>
        </a:p>
      </dgm:t>
    </dgm:pt>
    <dgm:pt modelId="{CD5E0766-D14B-47BA-9369-208AAA84D2C5}" type="sibTrans" cxnId="{F8237AA0-B6FD-4656-A5D0-1CAA301132E7}">
      <dgm:prSet/>
      <dgm:spPr/>
      <dgm:t>
        <a:bodyPr/>
        <a:lstStyle/>
        <a:p>
          <a:endParaRPr lang="en-US"/>
        </a:p>
      </dgm:t>
    </dgm:pt>
    <dgm:pt modelId="{2F6D020C-C7D2-484C-A920-979E631E1D83}">
      <dgm:prSet phldrT="[Text]"/>
      <dgm:spPr/>
      <dgm:t>
        <a:bodyPr/>
        <a:lstStyle/>
        <a:p>
          <a:r>
            <a:rPr lang="en-US" dirty="0"/>
            <a:t>Pull</a:t>
          </a:r>
        </a:p>
      </dgm:t>
    </dgm:pt>
    <dgm:pt modelId="{C0238155-2F0E-4A47-88F0-0E2319B8A194}" type="parTrans" cxnId="{B107A1CD-5933-435F-8BAD-83DBBD991923}">
      <dgm:prSet/>
      <dgm:spPr/>
      <dgm:t>
        <a:bodyPr/>
        <a:lstStyle/>
        <a:p>
          <a:endParaRPr lang="en-US"/>
        </a:p>
      </dgm:t>
    </dgm:pt>
    <dgm:pt modelId="{38DAD44E-533C-41D6-8234-B4D10CFC6992}" type="sibTrans" cxnId="{B107A1CD-5933-435F-8BAD-83DBBD991923}">
      <dgm:prSet/>
      <dgm:spPr/>
      <dgm:t>
        <a:bodyPr/>
        <a:lstStyle/>
        <a:p>
          <a:endParaRPr lang="en-US"/>
        </a:p>
      </dgm:t>
    </dgm:pt>
    <dgm:pt modelId="{DE6E6A1F-E222-4ACC-923F-DF7F75E2E2AE}">
      <dgm:prSet phldrT="[Text]"/>
      <dgm:spPr/>
      <dgm:t>
        <a:bodyPr/>
        <a:lstStyle/>
        <a:p>
          <a:r>
            <a:rPr lang="en-US" dirty="0"/>
            <a:t>Push</a:t>
          </a:r>
        </a:p>
      </dgm:t>
    </dgm:pt>
    <dgm:pt modelId="{AEB34496-AB9C-4A4B-8AE5-90B426B9312C}" type="parTrans" cxnId="{E548B9A7-95B4-47D4-BCD3-3D1511EC05E2}">
      <dgm:prSet/>
      <dgm:spPr/>
      <dgm:t>
        <a:bodyPr/>
        <a:lstStyle/>
        <a:p>
          <a:endParaRPr lang="en-US"/>
        </a:p>
      </dgm:t>
    </dgm:pt>
    <dgm:pt modelId="{D9A44629-AEF8-482F-A913-F555A31FD5E0}" type="sibTrans" cxnId="{E548B9A7-95B4-47D4-BCD3-3D1511EC05E2}">
      <dgm:prSet/>
      <dgm:spPr/>
      <dgm:t>
        <a:bodyPr/>
        <a:lstStyle/>
        <a:p>
          <a:endParaRPr lang="en-US"/>
        </a:p>
      </dgm:t>
    </dgm:pt>
    <dgm:pt modelId="{DD2D260F-E5AA-4ED7-902E-C7AEB1F27873}">
      <dgm:prSet/>
      <dgm:spPr/>
      <dgm:t>
        <a:bodyPr/>
        <a:lstStyle/>
        <a:p>
          <a:r>
            <a:rPr lang="en-US" dirty="0"/>
            <a:t>Hip hinge</a:t>
          </a:r>
        </a:p>
      </dgm:t>
    </dgm:pt>
    <dgm:pt modelId="{0078CBB1-A80B-4952-835E-E9AC00DE8AB1}" type="parTrans" cxnId="{E48B9B1C-0381-4D69-A1EF-A00B47E1F9C9}">
      <dgm:prSet/>
      <dgm:spPr/>
      <dgm:t>
        <a:bodyPr/>
        <a:lstStyle/>
        <a:p>
          <a:endParaRPr lang="en-US"/>
        </a:p>
      </dgm:t>
    </dgm:pt>
    <dgm:pt modelId="{191C4436-BF4D-418D-B537-46B132EC24AF}" type="sibTrans" cxnId="{E48B9B1C-0381-4D69-A1EF-A00B47E1F9C9}">
      <dgm:prSet/>
      <dgm:spPr/>
      <dgm:t>
        <a:bodyPr/>
        <a:lstStyle/>
        <a:p>
          <a:endParaRPr lang="en-US"/>
        </a:p>
      </dgm:t>
    </dgm:pt>
    <dgm:pt modelId="{4A38B6CB-0B85-4224-8929-3B15BE112754}">
      <dgm:prSet/>
      <dgm:spPr/>
      <dgm:t>
        <a:bodyPr/>
        <a:lstStyle/>
        <a:p>
          <a:r>
            <a:rPr lang="en-US" dirty="0"/>
            <a:t>Squat</a:t>
          </a:r>
        </a:p>
      </dgm:t>
    </dgm:pt>
    <dgm:pt modelId="{A28C3814-A5D4-4B0C-85F9-2CE26F43DF45}" type="parTrans" cxnId="{6F0C4010-0267-404C-8756-3B22E83F6690}">
      <dgm:prSet/>
      <dgm:spPr/>
      <dgm:t>
        <a:bodyPr/>
        <a:lstStyle/>
        <a:p>
          <a:endParaRPr lang="en-US"/>
        </a:p>
      </dgm:t>
    </dgm:pt>
    <dgm:pt modelId="{26C49CEC-95A4-4E16-95E5-3BE0FC088157}" type="sibTrans" cxnId="{6F0C4010-0267-404C-8756-3B22E83F6690}">
      <dgm:prSet/>
      <dgm:spPr/>
      <dgm:t>
        <a:bodyPr/>
        <a:lstStyle/>
        <a:p>
          <a:endParaRPr lang="en-US"/>
        </a:p>
      </dgm:t>
    </dgm:pt>
    <dgm:pt modelId="{4C83F5C4-5233-4EB2-886E-81FECAE63C17}" type="pres">
      <dgm:prSet presAssocID="{8F912329-469D-49F7-9EEC-EB1F576FF90C}" presName="Name0" presStyleCnt="0">
        <dgm:presLayoutVars>
          <dgm:chMax val="1"/>
          <dgm:dir/>
          <dgm:animLvl val="ctr"/>
          <dgm:resizeHandles val="exact"/>
        </dgm:presLayoutVars>
      </dgm:prSet>
      <dgm:spPr/>
    </dgm:pt>
    <dgm:pt modelId="{2C83E40D-385C-4880-BD6C-5D19E77B02A9}" type="pres">
      <dgm:prSet presAssocID="{2E66852B-CFB6-4C3B-80D7-D9F5EB10EE06}" presName="centerShape" presStyleLbl="node0" presStyleIdx="0" presStyleCnt="1"/>
      <dgm:spPr/>
    </dgm:pt>
    <dgm:pt modelId="{BB313722-E6A1-4D13-B409-EAB6F951E49E}" type="pres">
      <dgm:prSet presAssocID="{52D2542B-D436-4F6F-B70F-093A27C7B9D4}" presName="node" presStyleLbl="node1" presStyleIdx="0" presStyleCnt="6">
        <dgm:presLayoutVars>
          <dgm:bulletEnabled val="1"/>
        </dgm:presLayoutVars>
      </dgm:prSet>
      <dgm:spPr/>
    </dgm:pt>
    <dgm:pt modelId="{BF90B5E9-9186-4136-B861-5E0FE80B1AA6}" type="pres">
      <dgm:prSet presAssocID="{52D2542B-D436-4F6F-B70F-093A27C7B9D4}" presName="dummy" presStyleCnt="0"/>
      <dgm:spPr/>
    </dgm:pt>
    <dgm:pt modelId="{FE3337AF-2E08-4968-9E1C-66420F838091}" type="pres">
      <dgm:prSet presAssocID="{2BEBCF08-11AB-4A90-B82D-4A10BAC18F5B}" presName="sibTrans" presStyleLbl="sibTrans2D1" presStyleIdx="0" presStyleCnt="6"/>
      <dgm:spPr/>
    </dgm:pt>
    <dgm:pt modelId="{E2AC230C-0D80-4D41-AA9F-EA585ECA5FFC}" type="pres">
      <dgm:prSet presAssocID="{AA43DA39-97ED-4ADF-BCD6-0D809D911C44}" presName="node" presStyleLbl="node1" presStyleIdx="1" presStyleCnt="6">
        <dgm:presLayoutVars>
          <dgm:bulletEnabled val="1"/>
        </dgm:presLayoutVars>
      </dgm:prSet>
      <dgm:spPr/>
    </dgm:pt>
    <dgm:pt modelId="{D313CA26-D4FF-4BE4-B383-F4192F2EED8B}" type="pres">
      <dgm:prSet presAssocID="{AA43DA39-97ED-4ADF-BCD6-0D809D911C44}" presName="dummy" presStyleCnt="0"/>
      <dgm:spPr/>
    </dgm:pt>
    <dgm:pt modelId="{6A003402-B51D-4A5D-AF11-BB6E84BCA99A}" type="pres">
      <dgm:prSet presAssocID="{CD5E0766-D14B-47BA-9369-208AAA84D2C5}" presName="sibTrans" presStyleLbl="sibTrans2D1" presStyleIdx="1" presStyleCnt="6"/>
      <dgm:spPr/>
    </dgm:pt>
    <dgm:pt modelId="{52820F47-C0E3-4335-B7A7-FE7A97F73680}" type="pres">
      <dgm:prSet presAssocID="{2F6D020C-C7D2-484C-A920-979E631E1D83}" presName="node" presStyleLbl="node1" presStyleIdx="2" presStyleCnt="6">
        <dgm:presLayoutVars>
          <dgm:bulletEnabled val="1"/>
        </dgm:presLayoutVars>
      </dgm:prSet>
      <dgm:spPr/>
    </dgm:pt>
    <dgm:pt modelId="{5D74A028-3FB3-4F31-9E87-B85D55BBD083}" type="pres">
      <dgm:prSet presAssocID="{2F6D020C-C7D2-484C-A920-979E631E1D83}" presName="dummy" presStyleCnt="0"/>
      <dgm:spPr/>
    </dgm:pt>
    <dgm:pt modelId="{427A5F39-E1BF-407C-936A-C1E5D87D79E0}" type="pres">
      <dgm:prSet presAssocID="{38DAD44E-533C-41D6-8234-B4D10CFC6992}" presName="sibTrans" presStyleLbl="sibTrans2D1" presStyleIdx="2" presStyleCnt="6"/>
      <dgm:spPr/>
    </dgm:pt>
    <dgm:pt modelId="{B7018BD5-EFD6-4CFA-ACAC-AB8D835C110F}" type="pres">
      <dgm:prSet presAssocID="{DD2D260F-E5AA-4ED7-902E-C7AEB1F27873}" presName="node" presStyleLbl="node1" presStyleIdx="3" presStyleCnt="6">
        <dgm:presLayoutVars>
          <dgm:bulletEnabled val="1"/>
        </dgm:presLayoutVars>
      </dgm:prSet>
      <dgm:spPr/>
    </dgm:pt>
    <dgm:pt modelId="{AFDFCB0E-712F-4DC3-B6A1-CE0433736B2C}" type="pres">
      <dgm:prSet presAssocID="{DD2D260F-E5AA-4ED7-902E-C7AEB1F27873}" presName="dummy" presStyleCnt="0"/>
      <dgm:spPr/>
    </dgm:pt>
    <dgm:pt modelId="{00AEE971-9B2D-45FF-A1B8-4A434437A44A}" type="pres">
      <dgm:prSet presAssocID="{191C4436-BF4D-418D-B537-46B132EC24AF}" presName="sibTrans" presStyleLbl="sibTrans2D1" presStyleIdx="3" presStyleCnt="6"/>
      <dgm:spPr/>
    </dgm:pt>
    <dgm:pt modelId="{18B5480D-FF8D-4DFD-A28B-FE2334E696DB}" type="pres">
      <dgm:prSet presAssocID="{4A38B6CB-0B85-4224-8929-3B15BE112754}" presName="node" presStyleLbl="node1" presStyleIdx="4" presStyleCnt="6">
        <dgm:presLayoutVars>
          <dgm:bulletEnabled val="1"/>
        </dgm:presLayoutVars>
      </dgm:prSet>
      <dgm:spPr/>
    </dgm:pt>
    <dgm:pt modelId="{00CE6D2B-B84B-47B1-AF10-EF9A98DA7199}" type="pres">
      <dgm:prSet presAssocID="{4A38B6CB-0B85-4224-8929-3B15BE112754}" presName="dummy" presStyleCnt="0"/>
      <dgm:spPr/>
    </dgm:pt>
    <dgm:pt modelId="{6399B28F-6071-4396-B226-843E3DB3EB95}" type="pres">
      <dgm:prSet presAssocID="{26C49CEC-95A4-4E16-95E5-3BE0FC088157}" presName="sibTrans" presStyleLbl="sibTrans2D1" presStyleIdx="4" presStyleCnt="6"/>
      <dgm:spPr/>
    </dgm:pt>
    <dgm:pt modelId="{FEB06AD8-935C-4186-8FCC-F51229DE9AE4}" type="pres">
      <dgm:prSet presAssocID="{DE6E6A1F-E222-4ACC-923F-DF7F75E2E2AE}" presName="node" presStyleLbl="node1" presStyleIdx="5" presStyleCnt="6">
        <dgm:presLayoutVars>
          <dgm:bulletEnabled val="1"/>
        </dgm:presLayoutVars>
      </dgm:prSet>
      <dgm:spPr/>
    </dgm:pt>
    <dgm:pt modelId="{995548BE-D4D7-4521-92BA-C0B0CD78764D}" type="pres">
      <dgm:prSet presAssocID="{DE6E6A1F-E222-4ACC-923F-DF7F75E2E2AE}" presName="dummy" presStyleCnt="0"/>
      <dgm:spPr/>
    </dgm:pt>
    <dgm:pt modelId="{55C2688A-91D7-4F42-8032-C0544785313E}" type="pres">
      <dgm:prSet presAssocID="{D9A44629-AEF8-482F-A913-F555A31FD5E0}" presName="sibTrans" presStyleLbl="sibTrans2D1" presStyleIdx="5" presStyleCnt="6"/>
      <dgm:spPr/>
    </dgm:pt>
  </dgm:ptLst>
  <dgm:cxnLst>
    <dgm:cxn modelId="{93456607-F179-4689-A055-0F96207C3C2A}" srcId="{2E66852B-CFB6-4C3B-80D7-D9F5EB10EE06}" destId="{52D2542B-D436-4F6F-B70F-093A27C7B9D4}" srcOrd="0" destOrd="0" parTransId="{961DCF94-421A-4DE5-BAFD-F1D7BA2302DA}" sibTransId="{2BEBCF08-11AB-4A90-B82D-4A10BAC18F5B}"/>
    <dgm:cxn modelId="{6F0C4010-0267-404C-8756-3B22E83F6690}" srcId="{2E66852B-CFB6-4C3B-80D7-D9F5EB10EE06}" destId="{4A38B6CB-0B85-4224-8929-3B15BE112754}" srcOrd="4" destOrd="0" parTransId="{A28C3814-A5D4-4B0C-85F9-2CE26F43DF45}" sibTransId="{26C49CEC-95A4-4E16-95E5-3BE0FC088157}"/>
    <dgm:cxn modelId="{64A2AF14-E823-45EC-AF18-7CE42456F80C}" type="presOf" srcId="{D9A44629-AEF8-482F-A913-F555A31FD5E0}" destId="{55C2688A-91D7-4F42-8032-C0544785313E}" srcOrd="0" destOrd="0" presId="urn:microsoft.com/office/officeart/2005/8/layout/radial6"/>
    <dgm:cxn modelId="{93846118-1873-44F9-B25A-03A65F2CA826}" type="presOf" srcId="{26C49CEC-95A4-4E16-95E5-3BE0FC088157}" destId="{6399B28F-6071-4396-B226-843E3DB3EB95}" srcOrd="0" destOrd="0" presId="urn:microsoft.com/office/officeart/2005/8/layout/radial6"/>
    <dgm:cxn modelId="{E48B9B1C-0381-4D69-A1EF-A00B47E1F9C9}" srcId="{2E66852B-CFB6-4C3B-80D7-D9F5EB10EE06}" destId="{DD2D260F-E5AA-4ED7-902E-C7AEB1F27873}" srcOrd="3" destOrd="0" parTransId="{0078CBB1-A80B-4952-835E-E9AC00DE8AB1}" sibTransId="{191C4436-BF4D-418D-B537-46B132EC24AF}"/>
    <dgm:cxn modelId="{C6C7FF33-2D83-4111-BBFA-732A81A1DF64}" type="presOf" srcId="{52D2542B-D436-4F6F-B70F-093A27C7B9D4}" destId="{BB313722-E6A1-4D13-B409-EAB6F951E49E}" srcOrd="0" destOrd="0" presId="urn:microsoft.com/office/officeart/2005/8/layout/radial6"/>
    <dgm:cxn modelId="{CC03ED36-F455-4E5F-AAD5-8E2A7082FAE0}" type="presOf" srcId="{4A38B6CB-0B85-4224-8929-3B15BE112754}" destId="{18B5480D-FF8D-4DFD-A28B-FE2334E696DB}" srcOrd="0" destOrd="0" presId="urn:microsoft.com/office/officeart/2005/8/layout/radial6"/>
    <dgm:cxn modelId="{D30B694A-8D31-4193-B010-9CED5FAEA238}" type="presOf" srcId="{2E66852B-CFB6-4C3B-80D7-D9F5EB10EE06}" destId="{2C83E40D-385C-4880-BD6C-5D19E77B02A9}" srcOrd="0" destOrd="0" presId="urn:microsoft.com/office/officeart/2005/8/layout/radial6"/>
    <dgm:cxn modelId="{32BDED6A-57D6-46D6-AA49-6A1800006E3C}" srcId="{8F912329-469D-49F7-9EEC-EB1F576FF90C}" destId="{2E66852B-CFB6-4C3B-80D7-D9F5EB10EE06}" srcOrd="0" destOrd="0" parTransId="{5BDC2008-877A-4EE4-AD23-C17863E91119}" sibTransId="{C279DE89-DA3D-43EC-9222-330D018EFF94}"/>
    <dgm:cxn modelId="{0AC0B56C-95D4-43EB-A26E-9CCDC64F0D31}" type="presOf" srcId="{CD5E0766-D14B-47BA-9369-208AAA84D2C5}" destId="{6A003402-B51D-4A5D-AF11-BB6E84BCA99A}" srcOrd="0" destOrd="0" presId="urn:microsoft.com/office/officeart/2005/8/layout/radial6"/>
    <dgm:cxn modelId="{CBD6D96D-EFD2-461A-A0CD-EE2C87087545}" type="presOf" srcId="{DE6E6A1F-E222-4ACC-923F-DF7F75E2E2AE}" destId="{FEB06AD8-935C-4186-8FCC-F51229DE9AE4}" srcOrd="0" destOrd="0" presId="urn:microsoft.com/office/officeart/2005/8/layout/radial6"/>
    <dgm:cxn modelId="{6960BA58-AE24-4946-BEB7-D0F7984E7070}" type="presOf" srcId="{38DAD44E-533C-41D6-8234-B4D10CFC6992}" destId="{427A5F39-E1BF-407C-936A-C1E5D87D79E0}" srcOrd="0" destOrd="0" presId="urn:microsoft.com/office/officeart/2005/8/layout/radial6"/>
    <dgm:cxn modelId="{61B7E359-FC46-483A-89AD-FFB54C721560}" type="presOf" srcId="{AA43DA39-97ED-4ADF-BCD6-0D809D911C44}" destId="{E2AC230C-0D80-4D41-AA9F-EA585ECA5FFC}" srcOrd="0" destOrd="0" presId="urn:microsoft.com/office/officeart/2005/8/layout/radial6"/>
    <dgm:cxn modelId="{475D2F9B-6700-4293-9317-6DBA89BD9E06}" type="presOf" srcId="{2BEBCF08-11AB-4A90-B82D-4A10BAC18F5B}" destId="{FE3337AF-2E08-4968-9E1C-66420F838091}" srcOrd="0" destOrd="0" presId="urn:microsoft.com/office/officeart/2005/8/layout/radial6"/>
    <dgm:cxn modelId="{F8237AA0-B6FD-4656-A5D0-1CAA301132E7}" srcId="{2E66852B-CFB6-4C3B-80D7-D9F5EB10EE06}" destId="{AA43DA39-97ED-4ADF-BCD6-0D809D911C44}" srcOrd="1" destOrd="0" parTransId="{069CCFA6-C7D1-44BC-A949-FB358E7725EE}" sibTransId="{CD5E0766-D14B-47BA-9369-208AAA84D2C5}"/>
    <dgm:cxn modelId="{E548B9A7-95B4-47D4-BCD3-3D1511EC05E2}" srcId="{2E66852B-CFB6-4C3B-80D7-D9F5EB10EE06}" destId="{DE6E6A1F-E222-4ACC-923F-DF7F75E2E2AE}" srcOrd="5" destOrd="0" parTransId="{AEB34496-AB9C-4A4B-8AE5-90B426B9312C}" sibTransId="{D9A44629-AEF8-482F-A913-F555A31FD5E0}"/>
    <dgm:cxn modelId="{E7BD58AF-11DA-4C9D-87CD-C6056C6B572A}" type="presOf" srcId="{DD2D260F-E5AA-4ED7-902E-C7AEB1F27873}" destId="{B7018BD5-EFD6-4CFA-ACAC-AB8D835C110F}" srcOrd="0" destOrd="0" presId="urn:microsoft.com/office/officeart/2005/8/layout/radial6"/>
    <dgm:cxn modelId="{48F29EB5-B602-4935-86A1-A3B0CCF26AFB}" type="presOf" srcId="{8F912329-469D-49F7-9EEC-EB1F576FF90C}" destId="{4C83F5C4-5233-4EB2-886E-81FECAE63C17}" srcOrd="0" destOrd="0" presId="urn:microsoft.com/office/officeart/2005/8/layout/radial6"/>
    <dgm:cxn modelId="{DEB39DC1-F3BB-4909-8207-5E74C8CDDA85}" type="presOf" srcId="{2F6D020C-C7D2-484C-A920-979E631E1D83}" destId="{52820F47-C0E3-4335-B7A7-FE7A97F73680}" srcOrd="0" destOrd="0" presId="urn:microsoft.com/office/officeart/2005/8/layout/radial6"/>
    <dgm:cxn modelId="{B107A1CD-5933-435F-8BAD-83DBBD991923}" srcId="{2E66852B-CFB6-4C3B-80D7-D9F5EB10EE06}" destId="{2F6D020C-C7D2-484C-A920-979E631E1D83}" srcOrd="2" destOrd="0" parTransId="{C0238155-2F0E-4A47-88F0-0E2319B8A194}" sibTransId="{38DAD44E-533C-41D6-8234-B4D10CFC6992}"/>
    <dgm:cxn modelId="{EA62CBF0-0F92-4B0B-A187-C3D3E533EF04}" type="presOf" srcId="{191C4436-BF4D-418D-B537-46B132EC24AF}" destId="{00AEE971-9B2D-45FF-A1B8-4A434437A44A}" srcOrd="0" destOrd="0" presId="urn:microsoft.com/office/officeart/2005/8/layout/radial6"/>
    <dgm:cxn modelId="{59CECDC5-9900-409E-8F4C-7ADE0D703A69}" type="presParOf" srcId="{4C83F5C4-5233-4EB2-886E-81FECAE63C17}" destId="{2C83E40D-385C-4880-BD6C-5D19E77B02A9}" srcOrd="0" destOrd="0" presId="urn:microsoft.com/office/officeart/2005/8/layout/radial6"/>
    <dgm:cxn modelId="{A46AE4F2-EDD7-4A0A-BC12-C8EDF4EA800D}" type="presParOf" srcId="{4C83F5C4-5233-4EB2-886E-81FECAE63C17}" destId="{BB313722-E6A1-4D13-B409-EAB6F951E49E}" srcOrd="1" destOrd="0" presId="urn:microsoft.com/office/officeart/2005/8/layout/radial6"/>
    <dgm:cxn modelId="{114917D3-B617-43E6-B431-47318784EDB8}" type="presParOf" srcId="{4C83F5C4-5233-4EB2-886E-81FECAE63C17}" destId="{BF90B5E9-9186-4136-B861-5E0FE80B1AA6}" srcOrd="2" destOrd="0" presId="urn:microsoft.com/office/officeart/2005/8/layout/radial6"/>
    <dgm:cxn modelId="{6D581800-D903-417B-A972-3E0B43ADC145}" type="presParOf" srcId="{4C83F5C4-5233-4EB2-886E-81FECAE63C17}" destId="{FE3337AF-2E08-4968-9E1C-66420F838091}" srcOrd="3" destOrd="0" presId="urn:microsoft.com/office/officeart/2005/8/layout/radial6"/>
    <dgm:cxn modelId="{1B7AF575-5D40-4917-A4BF-B95983593A38}" type="presParOf" srcId="{4C83F5C4-5233-4EB2-886E-81FECAE63C17}" destId="{E2AC230C-0D80-4D41-AA9F-EA585ECA5FFC}" srcOrd="4" destOrd="0" presId="urn:microsoft.com/office/officeart/2005/8/layout/radial6"/>
    <dgm:cxn modelId="{96D4D2BD-5016-4730-949C-AC6F58586E1F}" type="presParOf" srcId="{4C83F5C4-5233-4EB2-886E-81FECAE63C17}" destId="{D313CA26-D4FF-4BE4-B383-F4192F2EED8B}" srcOrd="5" destOrd="0" presId="urn:microsoft.com/office/officeart/2005/8/layout/radial6"/>
    <dgm:cxn modelId="{5BC9335C-DB9E-4CC2-87A3-2B5E575F18A8}" type="presParOf" srcId="{4C83F5C4-5233-4EB2-886E-81FECAE63C17}" destId="{6A003402-B51D-4A5D-AF11-BB6E84BCA99A}" srcOrd="6" destOrd="0" presId="urn:microsoft.com/office/officeart/2005/8/layout/radial6"/>
    <dgm:cxn modelId="{E40935DC-E1D0-4139-A2B3-D1CF90A2F059}" type="presParOf" srcId="{4C83F5C4-5233-4EB2-886E-81FECAE63C17}" destId="{52820F47-C0E3-4335-B7A7-FE7A97F73680}" srcOrd="7" destOrd="0" presId="urn:microsoft.com/office/officeart/2005/8/layout/radial6"/>
    <dgm:cxn modelId="{5D224232-B51F-4A2C-884B-7F08591E1B95}" type="presParOf" srcId="{4C83F5C4-5233-4EB2-886E-81FECAE63C17}" destId="{5D74A028-3FB3-4F31-9E87-B85D55BBD083}" srcOrd="8" destOrd="0" presId="urn:microsoft.com/office/officeart/2005/8/layout/radial6"/>
    <dgm:cxn modelId="{664B5FA0-BB30-4B40-ABCF-6478CFE4E18C}" type="presParOf" srcId="{4C83F5C4-5233-4EB2-886E-81FECAE63C17}" destId="{427A5F39-E1BF-407C-936A-C1E5D87D79E0}" srcOrd="9" destOrd="0" presId="urn:microsoft.com/office/officeart/2005/8/layout/radial6"/>
    <dgm:cxn modelId="{2427B2E9-5E0F-4699-A280-D00A31857B67}" type="presParOf" srcId="{4C83F5C4-5233-4EB2-886E-81FECAE63C17}" destId="{B7018BD5-EFD6-4CFA-ACAC-AB8D835C110F}" srcOrd="10" destOrd="0" presId="urn:microsoft.com/office/officeart/2005/8/layout/radial6"/>
    <dgm:cxn modelId="{5CB28A62-2BBC-4107-80F4-DFAC3444787C}" type="presParOf" srcId="{4C83F5C4-5233-4EB2-886E-81FECAE63C17}" destId="{AFDFCB0E-712F-4DC3-B6A1-CE0433736B2C}" srcOrd="11" destOrd="0" presId="urn:microsoft.com/office/officeart/2005/8/layout/radial6"/>
    <dgm:cxn modelId="{9AAB1EC1-0451-467E-BD9E-3ED0A08D03F8}" type="presParOf" srcId="{4C83F5C4-5233-4EB2-886E-81FECAE63C17}" destId="{00AEE971-9B2D-45FF-A1B8-4A434437A44A}" srcOrd="12" destOrd="0" presId="urn:microsoft.com/office/officeart/2005/8/layout/radial6"/>
    <dgm:cxn modelId="{58637B1B-3E16-41E9-B9AF-99081AEA44B8}" type="presParOf" srcId="{4C83F5C4-5233-4EB2-886E-81FECAE63C17}" destId="{18B5480D-FF8D-4DFD-A28B-FE2334E696DB}" srcOrd="13" destOrd="0" presId="urn:microsoft.com/office/officeart/2005/8/layout/radial6"/>
    <dgm:cxn modelId="{6E14ED77-5B8D-4D3E-8988-1B3F070425F4}" type="presParOf" srcId="{4C83F5C4-5233-4EB2-886E-81FECAE63C17}" destId="{00CE6D2B-B84B-47B1-AF10-EF9A98DA7199}" srcOrd="14" destOrd="0" presId="urn:microsoft.com/office/officeart/2005/8/layout/radial6"/>
    <dgm:cxn modelId="{96184BB4-9BFC-4103-A3C4-AB5DD957458D}" type="presParOf" srcId="{4C83F5C4-5233-4EB2-886E-81FECAE63C17}" destId="{6399B28F-6071-4396-B226-843E3DB3EB95}" srcOrd="15" destOrd="0" presId="urn:microsoft.com/office/officeart/2005/8/layout/radial6"/>
    <dgm:cxn modelId="{81E2F004-7874-4828-A2AA-1D4696E3C788}" type="presParOf" srcId="{4C83F5C4-5233-4EB2-886E-81FECAE63C17}" destId="{FEB06AD8-935C-4186-8FCC-F51229DE9AE4}" srcOrd="16" destOrd="0" presId="urn:microsoft.com/office/officeart/2005/8/layout/radial6"/>
    <dgm:cxn modelId="{3194D79F-6FD4-4B43-A1F2-AE0E1C1D3878}" type="presParOf" srcId="{4C83F5C4-5233-4EB2-886E-81FECAE63C17}" destId="{995548BE-D4D7-4521-92BA-C0B0CD78764D}" srcOrd="17" destOrd="0" presId="urn:microsoft.com/office/officeart/2005/8/layout/radial6"/>
    <dgm:cxn modelId="{2186D97B-0F9F-4929-8143-AF6EA85BDCF9}" type="presParOf" srcId="{4C83F5C4-5233-4EB2-886E-81FECAE63C17}" destId="{55C2688A-91D7-4F42-8032-C0544785313E}" srcOrd="18" destOrd="0" presId="urn:microsoft.com/office/officeart/2005/8/layout/radial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35945-82AE-4734-87E9-6BC63547D74B}">
      <dsp:nvSpPr>
        <dsp:cNvPr id="0" name=""/>
        <dsp:cNvSpPr/>
      </dsp:nvSpPr>
      <dsp:spPr>
        <a:xfrm>
          <a:off x="5486385" y="3985784"/>
          <a:ext cx="2895555" cy="18756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Confidence</a:t>
          </a:r>
        </a:p>
        <a:p>
          <a:pPr marL="114300" lvl="1" indent="-114300" algn="l" defTabSz="622300">
            <a:lnSpc>
              <a:spcPct val="90000"/>
            </a:lnSpc>
            <a:spcBef>
              <a:spcPct val="0"/>
            </a:spcBef>
            <a:spcAft>
              <a:spcPct val="15000"/>
            </a:spcAft>
            <a:buChar char="•"/>
          </a:pPr>
          <a:r>
            <a:rPr lang="en-US" sz="1400" kern="1200" dirty="0"/>
            <a:t>Self Esteem</a:t>
          </a:r>
        </a:p>
        <a:p>
          <a:pPr marL="114300" lvl="1" indent="-114300" algn="l" defTabSz="622300">
            <a:lnSpc>
              <a:spcPct val="90000"/>
            </a:lnSpc>
            <a:spcBef>
              <a:spcPct val="0"/>
            </a:spcBef>
            <a:spcAft>
              <a:spcPct val="15000"/>
            </a:spcAft>
            <a:buChar char="•"/>
          </a:pPr>
          <a:r>
            <a:rPr lang="en-US" sz="1400" kern="1200" dirty="0"/>
            <a:t>Perception</a:t>
          </a:r>
        </a:p>
      </dsp:txBody>
      <dsp:txXfrm>
        <a:off x="6396254" y="4495902"/>
        <a:ext cx="1944484" cy="1324343"/>
      </dsp:txXfrm>
    </dsp:sp>
    <dsp:sp modelId="{2D816C4A-942D-4338-B1CD-354B22C09B23}">
      <dsp:nvSpPr>
        <dsp:cNvPr id="0" name=""/>
        <dsp:cNvSpPr/>
      </dsp:nvSpPr>
      <dsp:spPr>
        <a:xfrm>
          <a:off x="762058" y="3985784"/>
          <a:ext cx="2895555" cy="18756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Perceived “Talent”</a:t>
          </a:r>
        </a:p>
        <a:p>
          <a:pPr marL="114300" lvl="1" indent="-114300" algn="l" defTabSz="622300">
            <a:lnSpc>
              <a:spcPct val="90000"/>
            </a:lnSpc>
            <a:spcBef>
              <a:spcPct val="0"/>
            </a:spcBef>
            <a:spcAft>
              <a:spcPct val="15000"/>
            </a:spcAft>
            <a:buChar char="•"/>
          </a:pPr>
          <a:r>
            <a:rPr lang="en-US" sz="1400" kern="1200" dirty="0"/>
            <a:t>Relative Age Effect</a:t>
          </a:r>
        </a:p>
        <a:p>
          <a:pPr marL="114300" lvl="1" indent="-114300" algn="l" defTabSz="622300">
            <a:lnSpc>
              <a:spcPct val="90000"/>
            </a:lnSpc>
            <a:spcBef>
              <a:spcPct val="0"/>
            </a:spcBef>
            <a:spcAft>
              <a:spcPct val="15000"/>
            </a:spcAft>
            <a:buChar char="•"/>
          </a:pPr>
          <a:r>
            <a:rPr lang="en-US" sz="1400" kern="1200" dirty="0"/>
            <a:t>Dropout</a:t>
          </a:r>
        </a:p>
        <a:p>
          <a:pPr marL="114300" lvl="1" indent="-114300" algn="l" defTabSz="622300">
            <a:lnSpc>
              <a:spcPct val="90000"/>
            </a:lnSpc>
            <a:spcBef>
              <a:spcPct val="0"/>
            </a:spcBef>
            <a:spcAft>
              <a:spcPct val="15000"/>
            </a:spcAft>
            <a:buChar char="•"/>
          </a:pPr>
          <a:r>
            <a:rPr lang="en-US" sz="1400" kern="1200" dirty="0"/>
            <a:t>Talent ID</a:t>
          </a:r>
        </a:p>
        <a:p>
          <a:pPr marL="114300" lvl="1" indent="-114300" algn="l" defTabSz="622300">
            <a:lnSpc>
              <a:spcPct val="90000"/>
            </a:lnSpc>
            <a:spcBef>
              <a:spcPct val="0"/>
            </a:spcBef>
            <a:spcAft>
              <a:spcPct val="15000"/>
            </a:spcAft>
            <a:buChar char="•"/>
          </a:pPr>
          <a:r>
            <a:rPr lang="en-US" sz="1400" kern="1200" dirty="0"/>
            <a:t>Talent Pool size</a:t>
          </a:r>
        </a:p>
      </dsp:txBody>
      <dsp:txXfrm>
        <a:off x="803260" y="4495902"/>
        <a:ext cx="1944484" cy="1324343"/>
      </dsp:txXfrm>
    </dsp:sp>
    <dsp:sp modelId="{FF56A9D8-0F9A-41FF-A86A-900A2795C5FC}">
      <dsp:nvSpPr>
        <dsp:cNvPr id="0" name=""/>
        <dsp:cNvSpPr/>
      </dsp:nvSpPr>
      <dsp:spPr>
        <a:xfrm>
          <a:off x="5486385" y="0"/>
          <a:ext cx="2895555" cy="18756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Coordination</a:t>
          </a:r>
        </a:p>
        <a:p>
          <a:pPr marL="114300" lvl="1" indent="-114300" algn="l" defTabSz="622300">
            <a:lnSpc>
              <a:spcPct val="90000"/>
            </a:lnSpc>
            <a:spcBef>
              <a:spcPct val="0"/>
            </a:spcBef>
            <a:spcAft>
              <a:spcPct val="15000"/>
            </a:spcAft>
            <a:buChar char="•"/>
          </a:pPr>
          <a:r>
            <a:rPr lang="en-US" sz="1400" kern="1200" dirty="0"/>
            <a:t>Skill development</a:t>
          </a:r>
        </a:p>
        <a:p>
          <a:pPr marL="114300" lvl="1" indent="-114300" algn="l" defTabSz="622300">
            <a:lnSpc>
              <a:spcPct val="90000"/>
            </a:lnSpc>
            <a:spcBef>
              <a:spcPct val="0"/>
            </a:spcBef>
            <a:spcAft>
              <a:spcPct val="15000"/>
            </a:spcAft>
            <a:buChar char="•"/>
          </a:pPr>
          <a:r>
            <a:rPr lang="en-US" sz="1400" kern="1200" dirty="0"/>
            <a:t>Performance</a:t>
          </a:r>
        </a:p>
        <a:p>
          <a:pPr marL="114300" lvl="1" indent="-114300" algn="l" defTabSz="622300">
            <a:lnSpc>
              <a:spcPct val="90000"/>
            </a:lnSpc>
            <a:spcBef>
              <a:spcPct val="0"/>
            </a:spcBef>
            <a:spcAft>
              <a:spcPct val="15000"/>
            </a:spcAft>
            <a:buChar char="•"/>
          </a:pPr>
          <a:r>
            <a:rPr lang="en-US" sz="1400" kern="1200" dirty="0"/>
            <a:t>Selection/Deselection</a:t>
          </a:r>
        </a:p>
      </dsp:txBody>
      <dsp:txXfrm>
        <a:off x="6396254" y="41202"/>
        <a:ext cx="1944484" cy="1324343"/>
      </dsp:txXfrm>
    </dsp:sp>
    <dsp:sp modelId="{C068055B-79A8-4DBD-8D68-62615D2C842E}">
      <dsp:nvSpPr>
        <dsp:cNvPr id="0" name=""/>
        <dsp:cNvSpPr/>
      </dsp:nvSpPr>
      <dsp:spPr>
        <a:xfrm>
          <a:off x="762058" y="0"/>
          <a:ext cx="2895555" cy="187566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Lever lengths</a:t>
          </a:r>
        </a:p>
        <a:p>
          <a:pPr marL="114300" lvl="1" indent="-114300" algn="l" defTabSz="622300">
            <a:lnSpc>
              <a:spcPct val="90000"/>
            </a:lnSpc>
            <a:spcBef>
              <a:spcPct val="0"/>
            </a:spcBef>
            <a:spcAft>
              <a:spcPct val="15000"/>
            </a:spcAft>
            <a:buChar char="•"/>
          </a:pPr>
          <a:r>
            <a:rPr lang="en-US" sz="1400" kern="1200" dirty="0"/>
            <a:t>Range of motion</a:t>
          </a:r>
        </a:p>
        <a:p>
          <a:pPr marL="114300" lvl="1" indent="-114300" algn="l" defTabSz="622300">
            <a:lnSpc>
              <a:spcPct val="90000"/>
            </a:lnSpc>
            <a:spcBef>
              <a:spcPct val="0"/>
            </a:spcBef>
            <a:spcAft>
              <a:spcPct val="15000"/>
            </a:spcAft>
            <a:buChar char="•"/>
          </a:pPr>
          <a:r>
            <a:rPr lang="en-US" sz="1400" kern="1200" dirty="0"/>
            <a:t>Responses to training</a:t>
          </a:r>
        </a:p>
        <a:p>
          <a:pPr marL="114300" lvl="1" indent="-114300" algn="l" defTabSz="622300">
            <a:lnSpc>
              <a:spcPct val="90000"/>
            </a:lnSpc>
            <a:spcBef>
              <a:spcPct val="0"/>
            </a:spcBef>
            <a:spcAft>
              <a:spcPct val="15000"/>
            </a:spcAft>
            <a:buChar char="•"/>
          </a:pPr>
          <a:r>
            <a:rPr lang="en-US" sz="1400" kern="1200" dirty="0"/>
            <a:t>Muscle Mass</a:t>
          </a:r>
        </a:p>
        <a:p>
          <a:pPr marL="114300" lvl="1" indent="-114300" algn="l" defTabSz="622300">
            <a:lnSpc>
              <a:spcPct val="90000"/>
            </a:lnSpc>
            <a:spcBef>
              <a:spcPct val="0"/>
            </a:spcBef>
            <a:spcAft>
              <a:spcPct val="15000"/>
            </a:spcAft>
            <a:buChar char="•"/>
          </a:pPr>
          <a:r>
            <a:rPr lang="en-US" sz="1400" kern="1200" dirty="0"/>
            <a:t>Injury</a:t>
          </a:r>
        </a:p>
        <a:p>
          <a:pPr marL="114300" lvl="1" indent="-114300" algn="l" defTabSz="622300">
            <a:lnSpc>
              <a:spcPct val="90000"/>
            </a:lnSpc>
            <a:spcBef>
              <a:spcPct val="0"/>
            </a:spcBef>
            <a:spcAft>
              <a:spcPct val="15000"/>
            </a:spcAft>
            <a:buChar char="•"/>
          </a:pPr>
          <a:r>
            <a:rPr lang="en-US" sz="1400" kern="1200" dirty="0"/>
            <a:t>Fatigue</a:t>
          </a:r>
        </a:p>
        <a:p>
          <a:pPr marL="114300" lvl="1" indent="-114300" algn="l" defTabSz="622300">
            <a:lnSpc>
              <a:spcPct val="90000"/>
            </a:lnSpc>
            <a:spcBef>
              <a:spcPct val="0"/>
            </a:spcBef>
            <a:spcAft>
              <a:spcPct val="15000"/>
            </a:spcAft>
            <a:buChar char="•"/>
          </a:pPr>
          <a:r>
            <a:rPr lang="en-US" sz="1400" kern="1200" dirty="0"/>
            <a:t>Longevity</a:t>
          </a:r>
        </a:p>
      </dsp:txBody>
      <dsp:txXfrm>
        <a:off x="803260" y="41202"/>
        <a:ext cx="1944484" cy="1324343"/>
      </dsp:txXfrm>
    </dsp:sp>
    <dsp:sp modelId="{8CD818EA-DE9A-4E16-AB05-FAB7B0764E16}">
      <dsp:nvSpPr>
        <dsp:cNvPr id="0" name=""/>
        <dsp:cNvSpPr/>
      </dsp:nvSpPr>
      <dsp:spPr>
        <a:xfrm>
          <a:off x="1975378" y="334102"/>
          <a:ext cx="2538006" cy="25380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Physical</a:t>
          </a:r>
        </a:p>
      </dsp:txBody>
      <dsp:txXfrm>
        <a:off x="2718743" y="1077467"/>
        <a:ext cx="1794641" cy="1794641"/>
      </dsp:txXfrm>
    </dsp:sp>
    <dsp:sp modelId="{42798A5D-1684-45DE-8E6A-6EA5734248C0}">
      <dsp:nvSpPr>
        <dsp:cNvPr id="0" name=""/>
        <dsp:cNvSpPr/>
      </dsp:nvSpPr>
      <dsp:spPr>
        <a:xfrm rot="5400000">
          <a:off x="4630614" y="334102"/>
          <a:ext cx="2538006" cy="25380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Motor Control</a:t>
          </a:r>
        </a:p>
      </dsp:txBody>
      <dsp:txXfrm rot="-5400000">
        <a:off x="4630614" y="1077467"/>
        <a:ext cx="1794641" cy="1794641"/>
      </dsp:txXfrm>
    </dsp:sp>
    <dsp:sp modelId="{DEE991AE-6173-4D4B-AEEE-84A91D517C11}">
      <dsp:nvSpPr>
        <dsp:cNvPr id="0" name=""/>
        <dsp:cNvSpPr/>
      </dsp:nvSpPr>
      <dsp:spPr>
        <a:xfrm rot="10800000">
          <a:off x="4630614" y="2989338"/>
          <a:ext cx="2538006" cy="25380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Mental</a:t>
          </a:r>
        </a:p>
      </dsp:txBody>
      <dsp:txXfrm rot="10800000">
        <a:off x="4630614" y="2989338"/>
        <a:ext cx="1794641" cy="1794641"/>
      </dsp:txXfrm>
    </dsp:sp>
    <dsp:sp modelId="{FABBF5AD-1929-4F5A-A652-3F3F75183739}">
      <dsp:nvSpPr>
        <dsp:cNvPr id="0" name=""/>
        <dsp:cNvSpPr/>
      </dsp:nvSpPr>
      <dsp:spPr>
        <a:xfrm rot="16200000">
          <a:off x="1975378" y="2989338"/>
          <a:ext cx="2538006" cy="2538006"/>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Social</a:t>
          </a:r>
        </a:p>
      </dsp:txBody>
      <dsp:txXfrm rot="5400000">
        <a:off x="2718743" y="2989338"/>
        <a:ext cx="1794641" cy="1794641"/>
      </dsp:txXfrm>
    </dsp:sp>
    <dsp:sp modelId="{9751006B-B9DC-4ED5-BEDC-75D48350475E}">
      <dsp:nvSpPr>
        <dsp:cNvPr id="0" name=""/>
        <dsp:cNvSpPr/>
      </dsp:nvSpPr>
      <dsp:spPr>
        <a:xfrm>
          <a:off x="4133856" y="2403193"/>
          <a:ext cx="876286" cy="76198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B0B2C4-9967-431C-8EF7-6FF0913DE0EA}">
      <dsp:nvSpPr>
        <dsp:cNvPr id="0" name=""/>
        <dsp:cNvSpPr/>
      </dsp:nvSpPr>
      <dsp:spPr>
        <a:xfrm rot="10800000">
          <a:off x="4133856" y="2696266"/>
          <a:ext cx="876286" cy="761988"/>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8C14A-E45A-459C-B0B8-AC9BF8821A81}">
      <dsp:nvSpPr>
        <dsp:cNvPr id="0" name=""/>
        <dsp:cNvSpPr/>
      </dsp:nvSpPr>
      <dsp:spPr>
        <a:xfrm>
          <a:off x="1685543" y="536193"/>
          <a:ext cx="3677413" cy="3677413"/>
        </a:xfrm>
        <a:prstGeom prst="blockArc">
          <a:avLst>
            <a:gd name="adj1" fmla="val 12600000"/>
            <a:gd name="adj2" fmla="val 162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526C95-9B1D-4361-A478-1CF29DD401E9}">
      <dsp:nvSpPr>
        <dsp:cNvPr id="0" name=""/>
        <dsp:cNvSpPr/>
      </dsp:nvSpPr>
      <dsp:spPr>
        <a:xfrm>
          <a:off x="1685543" y="536193"/>
          <a:ext cx="3677413" cy="3677413"/>
        </a:xfrm>
        <a:prstGeom prst="blockArc">
          <a:avLst>
            <a:gd name="adj1" fmla="val 9000000"/>
            <a:gd name="adj2" fmla="val 126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0EB686-6638-4B15-9BF2-DD5B36E0351F}">
      <dsp:nvSpPr>
        <dsp:cNvPr id="0" name=""/>
        <dsp:cNvSpPr/>
      </dsp:nvSpPr>
      <dsp:spPr>
        <a:xfrm>
          <a:off x="1685543" y="536193"/>
          <a:ext cx="3677413" cy="3677413"/>
        </a:xfrm>
        <a:prstGeom prst="blockArc">
          <a:avLst>
            <a:gd name="adj1" fmla="val 5400000"/>
            <a:gd name="adj2" fmla="val 90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2CD9E6-5AD8-43BA-BD8D-006816374BF1}">
      <dsp:nvSpPr>
        <dsp:cNvPr id="0" name=""/>
        <dsp:cNvSpPr/>
      </dsp:nvSpPr>
      <dsp:spPr>
        <a:xfrm>
          <a:off x="1685543" y="536193"/>
          <a:ext cx="3677413" cy="3677413"/>
        </a:xfrm>
        <a:prstGeom prst="blockArc">
          <a:avLst>
            <a:gd name="adj1" fmla="val 1800000"/>
            <a:gd name="adj2" fmla="val 54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AC52F1-9EFE-43AE-BB6F-6D2C482983BB}">
      <dsp:nvSpPr>
        <dsp:cNvPr id="0" name=""/>
        <dsp:cNvSpPr/>
      </dsp:nvSpPr>
      <dsp:spPr>
        <a:xfrm>
          <a:off x="1685543" y="536193"/>
          <a:ext cx="3677413" cy="3677413"/>
        </a:xfrm>
        <a:prstGeom prst="blockArc">
          <a:avLst>
            <a:gd name="adj1" fmla="val 19800000"/>
            <a:gd name="adj2" fmla="val 18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5D3C8F-C883-45FE-B5FC-A30180736FBD}">
      <dsp:nvSpPr>
        <dsp:cNvPr id="0" name=""/>
        <dsp:cNvSpPr/>
      </dsp:nvSpPr>
      <dsp:spPr>
        <a:xfrm>
          <a:off x="1685543" y="536193"/>
          <a:ext cx="3677413" cy="3677413"/>
        </a:xfrm>
        <a:prstGeom prst="blockArc">
          <a:avLst>
            <a:gd name="adj1" fmla="val 16200000"/>
            <a:gd name="adj2" fmla="val 19800000"/>
            <a:gd name="adj3" fmla="val 45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0C55B0-B8B1-4517-9482-F812F101E5EC}">
      <dsp:nvSpPr>
        <dsp:cNvPr id="0" name=""/>
        <dsp:cNvSpPr/>
      </dsp:nvSpPr>
      <dsp:spPr>
        <a:xfrm>
          <a:off x="2699974" y="1550624"/>
          <a:ext cx="1648550" cy="164855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Youth Athlete</a:t>
          </a:r>
        </a:p>
      </dsp:txBody>
      <dsp:txXfrm>
        <a:off x="2941399" y="1792049"/>
        <a:ext cx="1165700" cy="1165700"/>
      </dsp:txXfrm>
    </dsp:sp>
    <dsp:sp modelId="{302B2423-856E-4100-A707-2F3EBB6C76F7}">
      <dsp:nvSpPr>
        <dsp:cNvPr id="0" name=""/>
        <dsp:cNvSpPr/>
      </dsp:nvSpPr>
      <dsp:spPr>
        <a:xfrm>
          <a:off x="2947257" y="744"/>
          <a:ext cx="1153985" cy="11539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Growth and Maturation</a:t>
          </a:r>
        </a:p>
      </dsp:txBody>
      <dsp:txXfrm>
        <a:off x="3116254" y="169741"/>
        <a:ext cx="815991" cy="815991"/>
      </dsp:txXfrm>
    </dsp:sp>
    <dsp:sp modelId="{F378AACD-30D6-4E05-85C8-38D675613643}">
      <dsp:nvSpPr>
        <dsp:cNvPr id="0" name=""/>
        <dsp:cNvSpPr/>
      </dsp:nvSpPr>
      <dsp:spPr>
        <a:xfrm>
          <a:off x="4503646" y="899325"/>
          <a:ext cx="1153985" cy="11539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Rate of Maturation</a:t>
          </a:r>
        </a:p>
      </dsp:txBody>
      <dsp:txXfrm>
        <a:off x="4672643" y="1068322"/>
        <a:ext cx="815991" cy="815991"/>
      </dsp:txXfrm>
    </dsp:sp>
    <dsp:sp modelId="{6359C547-50B2-4A76-8E61-BA7725B53259}">
      <dsp:nvSpPr>
        <dsp:cNvPr id="0" name=""/>
        <dsp:cNvSpPr/>
      </dsp:nvSpPr>
      <dsp:spPr>
        <a:xfrm>
          <a:off x="4503646" y="2696488"/>
          <a:ext cx="1153985" cy="11539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Relative Age Effect</a:t>
          </a:r>
        </a:p>
      </dsp:txBody>
      <dsp:txXfrm>
        <a:off x="4672643" y="2865485"/>
        <a:ext cx="815991" cy="815991"/>
      </dsp:txXfrm>
    </dsp:sp>
    <dsp:sp modelId="{8B515342-ED2D-4402-A7A9-80356929AD03}">
      <dsp:nvSpPr>
        <dsp:cNvPr id="0" name=""/>
        <dsp:cNvSpPr/>
      </dsp:nvSpPr>
      <dsp:spPr>
        <a:xfrm>
          <a:off x="2947257" y="3595070"/>
          <a:ext cx="1153985" cy="11539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Early </a:t>
          </a:r>
          <a:r>
            <a:rPr lang="en-US" sz="1100" kern="1200" dirty="0" err="1"/>
            <a:t>Specialisation</a:t>
          </a:r>
          <a:endParaRPr lang="en-US" sz="1100" kern="1200" dirty="0"/>
        </a:p>
      </dsp:txBody>
      <dsp:txXfrm>
        <a:off x="3116254" y="3764067"/>
        <a:ext cx="815991" cy="815991"/>
      </dsp:txXfrm>
    </dsp:sp>
    <dsp:sp modelId="{4B63216D-0E47-4643-A5AB-F87D3B29142D}">
      <dsp:nvSpPr>
        <dsp:cNvPr id="0" name=""/>
        <dsp:cNvSpPr/>
      </dsp:nvSpPr>
      <dsp:spPr>
        <a:xfrm>
          <a:off x="1390868" y="2696488"/>
          <a:ext cx="1153985" cy="11539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Physical Literacy</a:t>
          </a:r>
        </a:p>
      </dsp:txBody>
      <dsp:txXfrm>
        <a:off x="1559865" y="2865485"/>
        <a:ext cx="815991" cy="815991"/>
      </dsp:txXfrm>
    </dsp:sp>
    <dsp:sp modelId="{F3F1A312-3015-4112-946C-FB257C7A55E0}">
      <dsp:nvSpPr>
        <dsp:cNvPr id="0" name=""/>
        <dsp:cNvSpPr/>
      </dsp:nvSpPr>
      <dsp:spPr>
        <a:xfrm>
          <a:off x="1390868" y="899325"/>
          <a:ext cx="1153985" cy="11539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Total Workload</a:t>
          </a:r>
        </a:p>
      </dsp:txBody>
      <dsp:txXfrm>
        <a:off x="1559865" y="1068322"/>
        <a:ext cx="815991" cy="8159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2688A-91D7-4F42-8032-C0544785313E}">
      <dsp:nvSpPr>
        <dsp:cNvPr id="0" name=""/>
        <dsp:cNvSpPr/>
      </dsp:nvSpPr>
      <dsp:spPr>
        <a:xfrm>
          <a:off x="1475312" y="459312"/>
          <a:ext cx="3145375" cy="3145375"/>
        </a:xfrm>
        <a:prstGeom prst="blockArc">
          <a:avLst>
            <a:gd name="adj1" fmla="val 12600000"/>
            <a:gd name="adj2" fmla="val 16200000"/>
            <a:gd name="adj3" fmla="val 45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99B28F-6071-4396-B226-843E3DB3EB95}">
      <dsp:nvSpPr>
        <dsp:cNvPr id="0" name=""/>
        <dsp:cNvSpPr/>
      </dsp:nvSpPr>
      <dsp:spPr>
        <a:xfrm>
          <a:off x="1475312" y="459312"/>
          <a:ext cx="3145375" cy="3145375"/>
        </a:xfrm>
        <a:prstGeom prst="blockArc">
          <a:avLst>
            <a:gd name="adj1" fmla="val 9000000"/>
            <a:gd name="adj2" fmla="val 12600000"/>
            <a:gd name="adj3" fmla="val 45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AEE971-9B2D-45FF-A1B8-4A434437A44A}">
      <dsp:nvSpPr>
        <dsp:cNvPr id="0" name=""/>
        <dsp:cNvSpPr/>
      </dsp:nvSpPr>
      <dsp:spPr>
        <a:xfrm>
          <a:off x="1475312" y="459312"/>
          <a:ext cx="3145375" cy="3145375"/>
        </a:xfrm>
        <a:prstGeom prst="blockArc">
          <a:avLst>
            <a:gd name="adj1" fmla="val 5400000"/>
            <a:gd name="adj2" fmla="val 9000000"/>
            <a:gd name="adj3" fmla="val 45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7A5F39-E1BF-407C-936A-C1E5D87D79E0}">
      <dsp:nvSpPr>
        <dsp:cNvPr id="0" name=""/>
        <dsp:cNvSpPr/>
      </dsp:nvSpPr>
      <dsp:spPr>
        <a:xfrm>
          <a:off x="1475312" y="459312"/>
          <a:ext cx="3145375" cy="3145375"/>
        </a:xfrm>
        <a:prstGeom prst="blockArc">
          <a:avLst>
            <a:gd name="adj1" fmla="val 1800000"/>
            <a:gd name="adj2" fmla="val 5400000"/>
            <a:gd name="adj3" fmla="val 45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003402-B51D-4A5D-AF11-BB6E84BCA99A}">
      <dsp:nvSpPr>
        <dsp:cNvPr id="0" name=""/>
        <dsp:cNvSpPr/>
      </dsp:nvSpPr>
      <dsp:spPr>
        <a:xfrm>
          <a:off x="1475312" y="459312"/>
          <a:ext cx="3145375" cy="3145375"/>
        </a:xfrm>
        <a:prstGeom prst="blockArc">
          <a:avLst>
            <a:gd name="adj1" fmla="val 19800000"/>
            <a:gd name="adj2" fmla="val 1800000"/>
            <a:gd name="adj3" fmla="val 45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337AF-2E08-4968-9E1C-66420F838091}">
      <dsp:nvSpPr>
        <dsp:cNvPr id="0" name=""/>
        <dsp:cNvSpPr/>
      </dsp:nvSpPr>
      <dsp:spPr>
        <a:xfrm>
          <a:off x="1475312" y="459312"/>
          <a:ext cx="3145375" cy="3145375"/>
        </a:xfrm>
        <a:prstGeom prst="blockArc">
          <a:avLst>
            <a:gd name="adj1" fmla="val 16200000"/>
            <a:gd name="adj2" fmla="val 19800000"/>
            <a:gd name="adj3" fmla="val 45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3E40D-385C-4880-BD6C-5D19E77B02A9}">
      <dsp:nvSpPr>
        <dsp:cNvPr id="0" name=""/>
        <dsp:cNvSpPr/>
      </dsp:nvSpPr>
      <dsp:spPr>
        <a:xfrm>
          <a:off x="2343298" y="1327298"/>
          <a:ext cx="1409402" cy="140940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t>FMS</a:t>
          </a:r>
        </a:p>
      </dsp:txBody>
      <dsp:txXfrm>
        <a:off x="2549700" y="1533700"/>
        <a:ext cx="996598" cy="996598"/>
      </dsp:txXfrm>
    </dsp:sp>
    <dsp:sp modelId="{BB313722-E6A1-4D13-B409-EAB6F951E49E}">
      <dsp:nvSpPr>
        <dsp:cNvPr id="0" name=""/>
        <dsp:cNvSpPr/>
      </dsp:nvSpPr>
      <dsp:spPr>
        <a:xfrm>
          <a:off x="2554709" y="1538"/>
          <a:ext cx="986581" cy="9865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Brace</a:t>
          </a:r>
        </a:p>
      </dsp:txBody>
      <dsp:txXfrm>
        <a:off x="2699190" y="146019"/>
        <a:ext cx="697619" cy="697619"/>
      </dsp:txXfrm>
    </dsp:sp>
    <dsp:sp modelId="{E2AC230C-0D80-4D41-AA9F-EA585ECA5FFC}">
      <dsp:nvSpPr>
        <dsp:cNvPr id="0" name=""/>
        <dsp:cNvSpPr/>
      </dsp:nvSpPr>
      <dsp:spPr>
        <a:xfrm>
          <a:off x="3885938" y="770123"/>
          <a:ext cx="986581" cy="9865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Jump and land</a:t>
          </a:r>
        </a:p>
      </dsp:txBody>
      <dsp:txXfrm>
        <a:off x="4030419" y="914604"/>
        <a:ext cx="697619" cy="697619"/>
      </dsp:txXfrm>
    </dsp:sp>
    <dsp:sp modelId="{52820F47-C0E3-4335-B7A7-FE7A97F73680}">
      <dsp:nvSpPr>
        <dsp:cNvPr id="0" name=""/>
        <dsp:cNvSpPr/>
      </dsp:nvSpPr>
      <dsp:spPr>
        <a:xfrm>
          <a:off x="3885938" y="2307294"/>
          <a:ext cx="986581" cy="9865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Pull</a:t>
          </a:r>
        </a:p>
      </dsp:txBody>
      <dsp:txXfrm>
        <a:off x="4030419" y="2451775"/>
        <a:ext cx="697619" cy="697619"/>
      </dsp:txXfrm>
    </dsp:sp>
    <dsp:sp modelId="{B7018BD5-EFD6-4CFA-ACAC-AB8D835C110F}">
      <dsp:nvSpPr>
        <dsp:cNvPr id="0" name=""/>
        <dsp:cNvSpPr/>
      </dsp:nvSpPr>
      <dsp:spPr>
        <a:xfrm>
          <a:off x="2554709" y="3075879"/>
          <a:ext cx="986581" cy="9865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Hip hinge</a:t>
          </a:r>
        </a:p>
      </dsp:txBody>
      <dsp:txXfrm>
        <a:off x="2699190" y="3220360"/>
        <a:ext cx="697619" cy="697619"/>
      </dsp:txXfrm>
    </dsp:sp>
    <dsp:sp modelId="{18B5480D-FF8D-4DFD-A28B-FE2334E696DB}">
      <dsp:nvSpPr>
        <dsp:cNvPr id="0" name=""/>
        <dsp:cNvSpPr/>
      </dsp:nvSpPr>
      <dsp:spPr>
        <a:xfrm>
          <a:off x="1223480" y="2307294"/>
          <a:ext cx="986581" cy="9865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Squat</a:t>
          </a:r>
        </a:p>
      </dsp:txBody>
      <dsp:txXfrm>
        <a:off x="1367961" y="2451775"/>
        <a:ext cx="697619" cy="697619"/>
      </dsp:txXfrm>
    </dsp:sp>
    <dsp:sp modelId="{FEB06AD8-935C-4186-8FCC-F51229DE9AE4}">
      <dsp:nvSpPr>
        <dsp:cNvPr id="0" name=""/>
        <dsp:cNvSpPr/>
      </dsp:nvSpPr>
      <dsp:spPr>
        <a:xfrm>
          <a:off x="1223480" y="770123"/>
          <a:ext cx="986581" cy="98658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Push</a:t>
          </a:r>
        </a:p>
      </dsp:txBody>
      <dsp:txXfrm>
        <a:off x="1367961" y="914604"/>
        <a:ext cx="697619" cy="697619"/>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ED8AEE47-F348-4CD8-A1B0-BC32A64762B0}" type="datetimeFigureOut">
              <a:rPr lang="en-US" smtClean="0"/>
              <a:t>6/9/2018</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E511D564-A64C-4A95-8C3E-707C62C9E7B3}"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D8AEE47-F348-4CD8-A1B0-BC32A64762B0}" type="datetimeFigureOut">
              <a:rPr lang="en-US" smtClean="0"/>
              <a:t>6/9/2018</a:t>
            </a:fld>
            <a:endParaRPr lang="en-US"/>
          </a:p>
        </p:txBody>
      </p:sp>
      <p:sp>
        <p:nvSpPr>
          <p:cNvPr id="14" name="Slide Number Placeholder 13"/>
          <p:cNvSpPr>
            <a:spLocks noGrp="1"/>
          </p:cNvSpPr>
          <p:nvPr>
            <p:ph type="sldNum" sz="quarter" idx="11"/>
          </p:nvPr>
        </p:nvSpPr>
        <p:spPr/>
        <p:txBody>
          <a:bodyPr/>
          <a:lstStyle/>
          <a:p>
            <a:fld id="{E511D564-A64C-4A95-8C3E-707C62C9E7B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D8AEE47-F348-4CD8-A1B0-BC32A64762B0}" type="datetimeFigureOut">
              <a:rPr lang="en-US" smtClean="0"/>
              <a:t>6/9/2018</a:t>
            </a:fld>
            <a:endParaRPr lang="en-US"/>
          </a:p>
        </p:txBody>
      </p:sp>
      <p:sp>
        <p:nvSpPr>
          <p:cNvPr id="14" name="Slide Number Placeholder 13"/>
          <p:cNvSpPr>
            <a:spLocks noGrp="1"/>
          </p:cNvSpPr>
          <p:nvPr>
            <p:ph type="sldNum" sz="quarter" idx="11"/>
          </p:nvPr>
        </p:nvSpPr>
        <p:spPr/>
        <p:txBody>
          <a:bodyPr/>
          <a:lstStyle/>
          <a:p>
            <a:fld id="{E511D564-A64C-4A95-8C3E-707C62C9E7B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ED8AEE47-F348-4CD8-A1B0-BC32A64762B0}" type="datetimeFigureOut">
              <a:rPr lang="en-US" smtClean="0"/>
              <a:t>6/9/2018</a:t>
            </a:fld>
            <a:endParaRPr lang="en-US"/>
          </a:p>
        </p:txBody>
      </p:sp>
      <p:sp>
        <p:nvSpPr>
          <p:cNvPr id="11" name="Slide Number Placeholder 10"/>
          <p:cNvSpPr>
            <a:spLocks noGrp="1"/>
          </p:cNvSpPr>
          <p:nvPr>
            <p:ph type="sldNum" sz="quarter" idx="11"/>
          </p:nvPr>
        </p:nvSpPr>
        <p:spPr/>
        <p:txBody>
          <a:bodyPr/>
          <a:lstStyle/>
          <a:p>
            <a:fld id="{E511D564-A64C-4A95-8C3E-707C62C9E7B3}"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ED8AEE47-F348-4CD8-A1B0-BC32A64762B0}" type="datetimeFigureOut">
              <a:rPr lang="en-US" smtClean="0"/>
              <a:t>6/9/2018</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E511D564-A64C-4A95-8C3E-707C62C9E7B3}"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ED8AEE47-F348-4CD8-A1B0-BC32A64762B0}" type="datetimeFigureOut">
              <a:rPr lang="en-US" smtClean="0"/>
              <a:t>6/9/2018</a:t>
            </a:fld>
            <a:endParaRPr lang="en-US"/>
          </a:p>
        </p:txBody>
      </p:sp>
      <p:sp>
        <p:nvSpPr>
          <p:cNvPr id="13" name="Slide Number Placeholder 12"/>
          <p:cNvSpPr>
            <a:spLocks noGrp="1"/>
          </p:cNvSpPr>
          <p:nvPr>
            <p:ph type="sldNum" sz="quarter" idx="11"/>
          </p:nvPr>
        </p:nvSpPr>
        <p:spPr/>
        <p:txBody>
          <a:bodyPr/>
          <a:lstStyle/>
          <a:p>
            <a:fld id="{E511D564-A64C-4A95-8C3E-707C62C9E7B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ED8AEE47-F348-4CD8-A1B0-BC32A64762B0}" type="datetimeFigureOut">
              <a:rPr lang="en-US" smtClean="0"/>
              <a:t>6/9/2018</a:t>
            </a:fld>
            <a:endParaRPr lang="en-US"/>
          </a:p>
        </p:txBody>
      </p:sp>
      <p:sp>
        <p:nvSpPr>
          <p:cNvPr id="14" name="Slide Number Placeholder 13"/>
          <p:cNvSpPr>
            <a:spLocks noGrp="1"/>
          </p:cNvSpPr>
          <p:nvPr>
            <p:ph type="sldNum" sz="quarter" idx="11"/>
          </p:nvPr>
        </p:nvSpPr>
        <p:spPr/>
        <p:txBody>
          <a:bodyPr/>
          <a:lstStyle/>
          <a:p>
            <a:fld id="{E511D564-A64C-4A95-8C3E-707C62C9E7B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ED8AEE47-F348-4CD8-A1B0-BC32A64762B0}" type="datetimeFigureOut">
              <a:rPr lang="en-US" smtClean="0"/>
              <a:t>6/9/2018</a:t>
            </a:fld>
            <a:endParaRPr lang="en-US"/>
          </a:p>
        </p:txBody>
      </p:sp>
      <p:sp>
        <p:nvSpPr>
          <p:cNvPr id="10" name="Slide Number Placeholder 9"/>
          <p:cNvSpPr>
            <a:spLocks noGrp="1"/>
          </p:cNvSpPr>
          <p:nvPr>
            <p:ph type="sldNum" sz="quarter" idx="11"/>
          </p:nvPr>
        </p:nvSpPr>
        <p:spPr/>
        <p:txBody>
          <a:bodyPr/>
          <a:lstStyle/>
          <a:p>
            <a:fld id="{E511D564-A64C-4A95-8C3E-707C62C9E7B3}"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D8AEE47-F348-4CD8-A1B0-BC32A64762B0}" type="datetimeFigureOut">
              <a:rPr lang="en-US" smtClean="0"/>
              <a:t>6/9/2018</a:t>
            </a:fld>
            <a:endParaRPr lang="en-US"/>
          </a:p>
        </p:txBody>
      </p:sp>
      <p:sp>
        <p:nvSpPr>
          <p:cNvPr id="9" name="Slide Number Placeholder 8"/>
          <p:cNvSpPr>
            <a:spLocks noGrp="1"/>
          </p:cNvSpPr>
          <p:nvPr>
            <p:ph type="sldNum" sz="quarter" idx="11"/>
          </p:nvPr>
        </p:nvSpPr>
        <p:spPr/>
        <p:txBody>
          <a:bodyPr/>
          <a:lstStyle/>
          <a:p>
            <a:fld id="{E511D564-A64C-4A95-8C3E-707C62C9E7B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ED8AEE47-F348-4CD8-A1B0-BC32A64762B0}" type="datetimeFigureOut">
              <a:rPr lang="en-US" smtClean="0"/>
              <a:t>6/9/2018</a:t>
            </a:fld>
            <a:endParaRPr lang="en-US"/>
          </a:p>
        </p:txBody>
      </p:sp>
      <p:sp>
        <p:nvSpPr>
          <p:cNvPr id="16" name="Slide Number Placeholder 15"/>
          <p:cNvSpPr>
            <a:spLocks noGrp="1"/>
          </p:cNvSpPr>
          <p:nvPr>
            <p:ph type="sldNum" sz="quarter" idx="11"/>
          </p:nvPr>
        </p:nvSpPr>
        <p:spPr/>
        <p:txBody>
          <a:bodyPr/>
          <a:lstStyle/>
          <a:p>
            <a:fld id="{E511D564-A64C-4A95-8C3E-707C62C9E7B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ED8AEE47-F348-4CD8-A1B0-BC32A64762B0}" type="datetimeFigureOut">
              <a:rPr lang="en-US" smtClean="0"/>
              <a:t>6/9/2018</a:t>
            </a:fld>
            <a:endParaRPr lang="en-US"/>
          </a:p>
        </p:txBody>
      </p:sp>
      <p:sp>
        <p:nvSpPr>
          <p:cNvPr id="17" name="Slide Number Placeholder 16"/>
          <p:cNvSpPr>
            <a:spLocks noGrp="1"/>
          </p:cNvSpPr>
          <p:nvPr>
            <p:ph type="sldNum" sz="quarter" idx="11"/>
          </p:nvPr>
        </p:nvSpPr>
        <p:spPr/>
        <p:txBody>
          <a:bodyPr/>
          <a:lstStyle/>
          <a:p>
            <a:fld id="{E511D564-A64C-4A95-8C3E-707C62C9E7B3}"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E511D564-A64C-4A95-8C3E-707C62C9E7B3}"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ED8AEE47-F348-4CD8-A1B0-BC32A64762B0}" type="datetimeFigureOut">
              <a:rPr lang="en-US" smtClean="0"/>
              <a:t>6/9/2018</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uk/url?sa=i&amp;rct=j&amp;q=&amp;esrc=s&amp;source=images&amp;cd=&amp;cad=rja&amp;uact=8&amp;ved=0ahUKEwiWmuT13JXVAhVKchQKHV1EBiEQjRwIBw&amp;url=http://www.telegraph.co.uk/news/health/news/3568533/Overweight-children-inherit-tendency-to-gobble-food.html&amp;psig=AFQjCNGkbMMtNYuK9-DXedPOUHKtzUk_XQ&amp;ust=1500566745568420"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google.co.uk/url?sa=i&amp;rct=j&amp;q=&amp;esrc=s&amp;source=images&amp;cd=&amp;cad=rja&amp;uact=8&amp;ved=0ahUKEwiQ1NSz4JXVAhVC1hQKHXQgAQYQjRwIBw&amp;url=http://www.seafordecumenical.org.au/&amp;psig=AFQjCNFoSFFkmsValXwevNhVc2FhwwkJfw&amp;ust=1500567570257801"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OaeY6CrF8I&amp;t=291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uk/url?sa=i&amp;rct=j&amp;q=&amp;esrc=s&amp;source=images&amp;cd=&amp;cad=rja&amp;uact=8&amp;ved=0ahUKEwiYmdDl45XVAhXEwBQKHSrUDykQjRwIBw&amp;url=https://www.bodybuilding.com/fun/jake-wilson-project-mass-training-overview.html&amp;psig=AFQjCNEv6vfy831Ro-2lR1Z86K1s-RJ5Kw&amp;ust=150056846569013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ogle.co.uk/url?sa=i&amp;rct=j&amp;q=&amp;esrc=s&amp;source=images&amp;cd=&amp;cad=rja&amp;uact=8&amp;ved=0ahUKEwjRr8j55JXVAhWDzxQKHSwlDVcQjRwIBw&amp;url=https://www.hmmrmedia.com/2016/04/a-new-model-for-stress-and-adaptation/&amp;psig=AFQjCNEv6vfy831Ro-2lR1Z86K1s-RJ5Kw&amp;ust=150056846569013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uk/url?sa=i&amp;rct=j&amp;q=&amp;esrc=s&amp;source=images&amp;cd=&amp;cad=rja&amp;uact=8&amp;ved=0ahUKEwjH7cf955XVAhVGyRQKHZ-UCmsQjRwIBw&amp;url=https://itzsportspsychology.com/sports-psychology-programs-for-young-athletes/&amp;psig=AFQjCNHX-rfiLU4guZXzp55tZKxIkwPZ-A&amp;ust=150056971449360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google.co.uk/url?sa=i&amp;rct=j&amp;q=&amp;esrc=s&amp;source=images&amp;cd=&amp;cad=rja&amp;uact=8&amp;ved=0ahUKEwjo1svaxNHUAhUCbBoKHaOYD18QjRwIBw&amp;url=https://www.t-nation.com/training/4-most-common-injuries-for-lifters&amp;psig=AFQjCNEkiTPVWsp_zm4Z_WSq0PKobnJj-w&amp;ust=149822378284252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hyperlink" Target="https://www.google.co.uk/url?sa=i&amp;rct=j&amp;q=&amp;esrc=s&amp;source=images&amp;cd=&amp;cad=rja&amp;uact=8&amp;ved=0ahUKEwjvjMbl55zVAhWFPxQKHYAcCOUQjRwIBw&amp;url=https://en.wikipedia.org/wiki/Flag_of_the_United_States&amp;psig=AFQjCNHAOYehkFCbhYwNLkK5z7pfY5CwIg&amp;ust=1500810192121332" TargetMode="External"/><Relationship Id="rId12"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www.nsca.com/uploadedFiles/NSCA/Resources/PDF/Education/Tools_and_Resources/position_stand_youth_resistance_training%20-%202009.pdf" TargetMode="External"/><Relationship Id="rId11" Type="http://schemas.openxmlformats.org/officeDocument/2006/relationships/hyperlink" Target="https://www.google.co.uk/url?sa=i&amp;rct=j&amp;q=&amp;esrc=s&amp;source=images&amp;cd=&amp;cad=rja&amp;uact=8&amp;ved=0ahUKEwjJh8_455zVAhVCaxQKHeCtBYwQjRwIBw&amp;url=https://en.wikipedia.org/wiki/Flag_of_the_United_Kingdom&amp;psig=AFQjCNFZUHj_9VYom4cvUz434MpbRHzPcA&amp;ust=1500810232430631" TargetMode="External"/><Relationship Id="rId5" Type="http://schemas.openxmlformats.org/officeDocument/2006/relationships/hyperlink" Target="https://www.schn.health.nsw.gov.au/files/attachments/resistance_training_guidelines.pdf" TargetMode="External"/><Relationship Id="rId10" Type="http://schemas.openxmlformats.org/officeDocument/2006/relationships/hyperlink" Target="http://www.bases.org.uk/write/TSES_ISSUE_41-P22-P23.pdf" TargetMode="External"/><Relationship Id="rId4" Type="http://schemas.openxmlformats.org/officeDocument/2006/relationships/hyperlink" Target="https://www.strengthandconditioning.org/images/resources/coach-resources/resistance-training-for-children-and-youth-asca-position-stand.pdf" TargetMode="External"/><Relationship Id="rId9" Type="http://schemas.openxmlformats.org/officeDocument/2006/relationships/hyperlink" Target="http://www.proformance.pro/wp-content/uploads/2014/03/UKSCA-Position-Statement-Final.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atk74nqEb4" TargetMode="External"/><Relationship Id="rId2" Type="http://schemas.openxmlformats.org/officeDocument/2006/relationships/hyperlink" Target="https://www.youtube.com/watch?v=O0S2Ut6sEoI" TargetMode="Externa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google.co.uk/url?sa=i&amp;rct=j&amp;q=&amp;esrc=s&amp;source=images&amp;cd=&amp;cad=rja&amp;uact=8&amp;ved=0ahUKEwjP8fmfwdHUAhVCXRoKHcXrCCwQjRwIBw&amp;url=http://orthoinfo.aaos.org/topic.cfm?topic%3DA00040&amp;psig=AFQjCNHhu9UsHmZVILn8HQpUoRg36A4OjQ&amp;ust=149822286420781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7g5KaxtHUAhUCWxoKHZObA2IQjRwIBw&amp;url=http://www.exercise-physiology.com.au/blog/osteoporosis-what-exercises-are-best-for-maintaining-bone-mineral-density&amp;psig=AFQjCNHc3r5nkNBFiuwxc5QQxT6ZFfWy7w&amp;ust=1498224195631768"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ylmsportscience.files.wordpress.com/2016/02/f37fa-re-meta-analysis-youth.p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co.uk/url?sa=i&amp;rct=j&amp;q=&amp;esrc=s&amp;source=images&amp;cd=&amp;cad=rja&amp;uact=8&amp;ved=0ahUKEwi3m6no55XVAhUEOxQKHX54D-gQjRwIBw&amp;url=http://bestfighter4canada.blogspot.com/2014/09/introducing-mythbuster-mondays.html&amp;psig=AFQjCNGZqEPqqhHSAzxH84v2kVLs1zTTJQ&amp;ust=150056967094730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uk/url?sa=i&amp;rct=j&amp;q=&amp;esrc=s&amp;source=images&amp;cd=&amp;cad=rja&amp;uact=8&amp;ved=0ahUKEwillpTCyNHUAhUJXBoKHVBKDCwQjRwIBw&amp;url=https://strengthswag.wordpress.com/2013/07/20/the-youth-physical-development-model/&amp;psig=AFQjCNHJi2nAXNSDr62IQxDjGut9con9Yg&amp;ust=149822480019341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co.uk/url?sa=i&amp;rct=j&amp;q=&amp;esrc=s&amp;source=images&amp;cd=&amp;cad=rja&amp;uact=8&amp;ved=0ahUKEwi8nZ-7yNHUAhVGahoKHb53Dj4QjRwIBw&amp;url=https://strengthswag.wordpress.com/2013/07/20/the-youth-physical-development-model/&amp;psig=AFQjCNHJi2nAXNSDr62IQxDjGut9con9Yg&amp;ust=149822480019341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0ahUKEwiWt__y6pXVAhXIWhQKHWZpBxEQjRwIBw&amp;url=http://skate.blog.ir/1394/09/08/Off-Skate%20Games%20Can%20Improve%20Balance%20Skills%20for%20Children&amp;psig=AFQjCNEL5S4jdFpdE6jgVXqdYdn824Uq0A&amp;ust=1500570474004916" TargetMode="External"/><Relationship Id="rId13" Type="http://schemas.openxmlformats.org/officeDocument/2006/relationships/diagramQuickStyle" Target="../diagrams/quickStyle3.xml"/><Relationship Id="rId3" Type="http://schemas.openxmlformats.org/officeDocument/2006/relationships/image" Target="../media/image37.jpeg"/><Relationship Id="rId7" Type="http://schemas.openxmlformats.org/officeDocument/2006/relationships/image" Target="../media/image39.jpeg"/><Relationship Id="rId12" Type="http://schemas.openxmlformats.org/officeDocument/2006/relationships/diagramLayout" Target="../diagrams/layout3.xml"/><Relationship Id="rId2" Type="http://schemas.openxmlformats.org/officeDocument/2006/relationships/hyperlink" Target="https://www.google.co.uk/url?sa=i&amp;rct=j&amp;q=&amp;esrc=s&amp;source=images&amp;cd=&amp;cad=rja&amp;uact=8&amp;ved=0ahUKEwi6mPn96ZXVAhVMnRQKHZDyC-cQjRwIBw&amp;url=https://bearingdrift.com/2016/01/13/getting-ready-for-session/&amp;psig=AFQjCNFhBNUoORWevp8I3PxQaYqMGwHaNw&amp;ust=1500570261044228"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iLlo6z6pXVAhVCWxQKHWyIDW4QjRwIBw&amp;url=http://robbwolf.com/2015/08/17/do-you-deep-squat-daily/&amp;psig=AFQjCNHmi_raZ7L5UWxwfRFZitFzKU10gw&amp;ust=1500570364418709" TargetMode="External"/><Relationship Id="rId11" Type="http://schemas.openxmlformats.org/officeDocument/2006/relationships/diagramData" Target="../diagrams/data3.xml"/><Relationship Id="rId5" Type="http://schemas.openxmlformats.org/officeDocument/2006/relationships/image" Target="../media/image38.jpeg"/><Relationship Id="rId15" Type="http://schemas.microsoft.com/office/2007/relationships/diagramDrawing" Target="../diagrams/drawing3.xml"/><Relationship Id="rId10" Type="http://schemas.openxmlformats.org/officeDocument/2006/relationships/image" Target="../media/image41.jpg"/><Relationship Id="rId4" Type="http://schemas.openxmlformats.org/officeDocument/2006/relationships/hyperlink" Target="https://www.google.co.uk/url?sa=i&amp;rct=j&amp;q=&amp;esrc=s&amp;source=images&amp;cd=&amp;cad=rja&amp;uact=8&amp;ved=0ahUKEwiRofyk6pXVAhUBUhQKHX1jDkAQjRwIBw&amp;url=http://www.123rf.com/photo_36882174_baby-hanging-on-a-pull-up-bar.html&amp;psig=AFQjCNFySU84cyVINGI06IuB3RwMVdmhmA&amp;ust=1500570296889614" TargetMode="External"/><Relationship Id="rId9" Type="http://schemas.openxmlformats.org/officeDocument/2006/relationships/image" Target="../media/image40.jpeg"/><Relationship Id="rId14" Type="http://schemas.openxmlformats.org/officeDocument/2006/relationships/diagramColors" Target="../diagrams/colors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png"/><Relationship Id="rId2" Type="http://schemas.openxmlformats.org/officeDocument/2006/relationships/hyperlink" Target="https://www.google.co.uk/url?sa=i&amp;rct=j&amp;q=&amp;esrc=s&amp;source=images&amp;cd=&amp;cad=rja&amp;uact=8&amp;ved=0ahUKEwit9oKviJ3VAhXJOBQKHZ8_D60QjRwIBw&amp;url=http://www.precisionnutrition.com/all-about-the-knee&amp;psig=AFQjCNHRIeJlSEOeTqNsYipW7-xxAp7IzQ&amp;ust=1500818928726202"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jFvfr6iJ3VAhVDvxQKHTvfAU8QjRwIBw&amp;url=http://www.stack.com/a/youre-probably-screwing-up-the-basic-athletic-stance-learn-how-to-fix-it&amp;psig=AFQjCNE6JduKKTxuXCmhQOP-WC8j3i9WFQ&amp;ust=1500819092634226" TargetMode="External"/><Relationship Id="rId5" Type="http://schemas.openxmlformats.org/officeDocument/2006/relationships/image" Target="../media/image49.jpeg"/><Relationship Id="rId4" Type="http://schemas.openxmlformats.org/officeDocument/2006/relationships/hyperlink" Target="https://www.google.co.uk/url?sa=i&amp;rct=j&amp;q=&amp;esrc=s&amp;source=images&amp;cd=&amp;cad=rja&amp;uact=8&amp;ved=0ahUKEwjt1sPfiJ3VAhWFPBQKHf1tAb8QjRwIBw&amp;url=http://www.nhs.uk/Livewell/fitness/Pages/Top-10-gym-exercises-done-incorrectly.aspx&amp;psig=AFQjCNHdO6q5jBw9CfxYXuJ4aKaI6NANiw&amp;ust=150081903660106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athletic-evolution@outlook.com" TargetMode="External"/><Relationship Id="rId2" Type="http://schemas.openxmlformats.org/officeDocument/2006/relationships/hyperlink" Target="http://www.athleticevolution.co.uk/"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DBAJWniYvTA" TargetMode="External"/><Relationship Id="rId2" Type="http://schemas.openxmlformats.org/officeDocument/2006/relationships/hyperlink" Target="https://www.youtube.com/watch?v=lm7jQ92G0AM&amp;t=7s" TargetMode="External"/><Relationship Id="rId1" Type="http://schemas.openxmlformats.org/officeDocument/2006/relationships/slideLayout" Target="../slideLayouts/slideLayout2.xml"/><Relationship Id="rId4" Type="http://schemas.openxmlformats.org/officeDocument/2006/relationships/hyperlink" Target="https://www.youtube.com/watch?v=14BjRxE7f1o"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strengthlab.co.uk/" TargetMode="External"/><Relationship Id="rId7" Type="http://schemas.openxmlformats.org/officeDocument/2006/relationships/hyperlink" Target="https://www.youtube.com/watch?v=14BjRxE7f1o" TargetMode="External"/><Relationship Id="rId2" Type="http://schemas.openxmlformats.org/officeDocument/2006/relationships/hyperlink" Target="https://kinesiology.usask.ca/growthutility/phv_ui.php" TargetMode="External"/><Relationship Id="rId1" Type="http://schemas.openxmlformats.org/officeDocument/2006/relationships/slideLayout" Target="../slideLayouts/slideLayout2.xml"/><Relationship Id="rId6" Type="http://schemas.openxmlformats.org/officeDocument/2006/relationships/hyperlink" Target="https://www.youtube.com/watch?v=lm7jQ92G0AM" TargetMode="External"/><Relationship Id="rId5" Type="http://schemas.openxmlformats.org/officeDocument/2006/relationships/hyperlink" Target="https://ylmsportscience.com/?s=youth+athletes" TargetMode="External"/><Relationship Id="rId4" Type="http://schemas.openxmlformats.org/officeDocument/2006/relationships/hyperlink" Target="http://iyca.org/"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schn.health.nsw.gov.au/files/attachments/resistance_training_guidelines.pdf" TargetMode="External"/><Relationship Id="rId3" Type="http://schemas.openxmlformats.org/officeDocument/2006/relationships/hyperlink" Target="http://bjsm.bmj.com/content/bjsports/40/9/749.full.pdf" TargetMode="External"/><Relationship Id="rId7" Type="http://schemas.openxmlformats.org/officeDocument/2006/relationships/hyperlink" Target="http://www.tandfonline.com/doi/pdf/10.1080/02640414.2010.536849" TargetMode="External"/><Relationship Id="rId12" Type="http://schemas.openxmlformats.org/officeDocument/2006/relationships/hyperlink" Target="http://www.bases.org.uk/write/TSES_ISSUE_41-P22-P23.pdf" TargetMode="External"/><Relationship Id="rId2" Type="http://schemas.openxmlformats.org/officeDocument/2006/relationships/hyperlink" Target="http://europepmc.org/abstract/med/8231753" TargetMode="External"/><Relationship Id="rId1" Type="http://schemas.openxmlformats.org/officeDocument/2006/relationships/slideLayout" Target="../slideLayouts/slideLayout2.xml"/><Relationship Id="rId6" Type="http://schemas.openxmlformats.org/officeDocument/2006/relationships/hyperlink" Target="http://static1.1.sqspcdn.com/static/f/1109123/24625383/1395775941037/The+Youth+Physical+Development+Model.pdf?token=H2hNhNZz2cDv3KQlgNWHure3HA0%3D" TargetMode="External"/><Relationship Id="rId11" Type="http://schemas.openxmlformats.org/officeDocument/2006/relationships/hyperlink" Target="https://www.strengthandconditioning.org/images/resources/coach-resources/resistance-training-for-children-and-youth-asca-position-stand.pdf" TargetMode="External"/><Relationship Id="rId5" Type="http://schemas.openxmlformats.org/officeDocument/2006/relationships/hyperlink" Target="https://www.ncbi.nlm.nih.gov/pmc/articles/PMC4633259/" TargetMode="External"/><Relationship Id="rId10" Type="http://schemas.openxmlformats.org/officeDocument/2006/relationships/hyperlink" Target="http://www.proformance.pro/wp-content/uploads/2014/03/UKSCA-Position-Statement-Final.pdf" TargetMode="External"/><Relationship Id="rId4" Type="http://schemas.openxmlformats.org/officeDocument/2006/relationships/hyperlink" Target="https://fortiustrainingblog.files.wordpress.com/2015/12/investigation-of-growth-development-and-factors-associated-with-injury-in-elite-schoolboy-footballers.pdf" TargetMode="External"/><Relationship Id="rId9" Type="http://schemas.openxmlformats.org/officeDocument/2006/relationships/hyperlink" Target="https://www.nsca.com/uploadedFiles/NSCA/Resources/PDF/Education/Tools_and_Resources/position_stand_youth_resistance_training%20-%20200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uk/url?sa=i&amp;rct=j&amp;q=&amp;esrc=s&amp;source=images&amp;cd=&amp;cad=rja&amp;uact=8&amp;ved=0ahUKEwjOsMzatb3UAhUHwxQKHSeYCz4QjRwIBw&amp;url=http://www.hercampus.com/school/bu/why-american-melting-pot-doesn-t-exist-and-why-s-good-thing&amp;psig=AFQjCNFwvTPZ_OgMigdpxeKIjEIqQsy-Dw&amp;ust=149753256314598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google.co.uk/url?sa=i&amp;rct=j&amp;q=&amp;esrc=s&amp;source=images&amp;cd=&amp;cad=rja&amp;uact=8&amp;ved=0ahUKEwiHg6Lptr3UAhXJ6xQKHbabCQkQjRwIBw&amp;url=http://blogs.oregonstate.edu/studentsuccess/2014/01/09/success-linear/&amp;psig=AFQjCNH7i7id0zFeXHlZcCeR-ehgOWiFgQ&amp;ust=149753286785908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spetar.com/journal/upload/PDF/2015419144822.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3886200"/>
            <a:ext cx="3962400" cy="2133600"/>
          </a:xfrm>
        </p:spPr>
        <p:txBody>
          <a:bodyPr/>
          <a:lstStyle/>
          <a:p>
            <a:pPr algn="ctr"/>
            <a:r>
              <a:rPr lang="en-US" dirty="0"/>
              <a:t>Rob Anderson</a:t>
            </a:r>
          </a:p>
          <a:p>
            <a:pPr algn="ctr"/>
            <a:r>
              <a:rPr lang="en-US" dirty="0"/>
              <a:t>June 9</a:t>
            </a:r>
            <a:r>
              <a:rPr lang="en-US" baseline="30000" dirty="0"/>
              <a:t>th</a:t>
            </a:r>
            <a:r>
              <a:rPr lang="en-US" dirty="0"/>
              <a:t> 2018</a:t>
            </a:r>
          </a:p>
        </p:txBody>
      </p:sp>
      <p:sp>
        <p:nvSpPr>
          <p:cNvPr id="2" name="Title 1"/>
          <p:cNvSpPr>
            <a:spLocks noGrp="1"/>
          </p:cNvSpPr>
          <p:nvPr>
            <p:ph type="title"/>
          </p:nvPr>
        </p:nvSpPr>
        <p:spPr>
          <a:xfrm>
            <a:off x="0" y="76200"/>
            <a:ext cx="6781800" cy="3657600"/>
          </a:xfrm>
        </p:spPr>
        <p:txBody>
          <a:bodyPr>
            <a:noAutofit/>
          </a:bodyPr>
          <a:lstStyle/>
          <a:p>
            <a:pPr algn="ctr"/>
            <a:br>
              <a:rPr lang="en-US" sz="4800" dirty="0"/>
            </a:br>
            <a:r>
              <a:rPr lang="en-US" sz="4800" dirty="0"/>
              <a:t> Special Considerations for Practicing in Youth Sport</a:t>
            </a:r>
          </a:p>
        </p:txBody>
      </p:sp>
      <p:pic>
        <p:nvPicPr>
          <p:cNvPr id="5122" name="Picture 2" descr="Athletic Evolution"/>
          <p:cNvPicPr>
            <a:picLocks noChangeAspect="1" noChangeArrowheads="1"/>
          </p:cNvPicPr>
          <p:nvPr/>
        </p:nvPicPr>
        <p:blipFill rotWithShape="1">
          <a:blip r:embed="rId2">
            <a:extLst>
              <a:ext uri="{28A0092B-C50C-407E-A947-70E740481C1C}">
                <a14:useLocalDpi xmlns:a14="http://schemas.microsoft.com/office/drawing/2010/main" val="0"/>
              </a:ext>
            </a:extLst>
          </a:blip>
          <a:srcRect l="29273" t="8638" r="29031" b="19412"/>
          <a:stretch/>
        </p:blipFill>
        <p:spPr bwMode="auto">
          <a:xfrm>
            <a:off x="1371600" y="4495800"/>
            <a:ext cx="4765963" cy="192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39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400" y="1247753"/>
            <a:ext cx="8001000" cy="3970318"/>
          </a:xfrm>
          <a:prstGeom prst="rect">
            <a:avLst/>
          </a:prstGeom>
          <a:noFill/>
        </p:spPr>
        <p:txBody>
          <a:bodyPr wrap="square" rtlCol="0">
            <a:spAutoFit/>
          </a:bodyPr>
          <a:lstStyle/>
          <a:p>
            <a:r>
              <a:rPr lang="en-US" dirty="0"/>
              <a:t>Physical literacy:</a:t>
            </a:r>
          </a:p>
          <a:p>
            <a:r>
              <a:rPr lang="en-US" dirty="0"/>
              <a:t>Current Society encourages extreme ends</a:t>
            </a:r>
          </a:p>
          <a:p>
            <a:pPr marL="800100" lvl="1" indent="-342900">
              <a:buFont typeface="+mj-lt"/>
              <a:buAutoNum type="arabicPeriod"/>
            </a:pPr>
            <a:r>
              <a:rPr lang="en-US" dirty="0"/>
              <a:t>Early </a:t>
            </a:r>
            <a:r>
              <a:rPr lang="en-US" dirty="0" err="1"/>
              <a:t>specialisation</a:t>
            </a:r>
            <a:r>
              <a:rPr lang="en-US" dirty="0"/>
              <a:t> – single sport participation to high level</a:t>
            </a:r>
          </a:p>
          <a:p>
            <a:pPr marL="800100" lvl="1" indent="-342900">
              <a:buFont typeface="+mj-lt"/>
              <a:buAutoNum type="arabicPeriod"/>
            </a:pPr>
            <a:r>
              <a:rPr lang="en-US" dirty="0"/>
              <a:t>Sedentary children - little to no level of physical literacy</a:t>
            </a:r>
          </a:p>
          <a:p>
            <a:pPr marL="800100" lvl="1" indent="-342900">
              <a:buFont typeface="+mj-lt"/>
              <a:buAutoNum type="arabicPeriod"/>
            </a:pPr>
            <a:r>
              <a:rPr lang="en-US" dirty="0"/>
              <a:t>Resulting in lack of ability to do basic physical tasks</a:t>
            </a:r>
          </a:p>
          <a:p>
            <a:pPr marL="342900" indent="-342900">
              <a:buFont typeface="+mj-lt"/>
              <a:buAutoNum type="arabicPeriod"/>
            </a:pPr>
            <a:endParaRPr lang="en-US" dirty="0"/>
          </a:p>
          <a:p>
            <a:pPr marL="342900" indent="-342900">
              <a:buFont typeface="+mj-lt"/>
              <a:buAutoNum type="arabicPeriod"/>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p:txBody>
      </p:sp>
      <p:grpSp>
        <p:nvGrpSpPr>
          <p:cNvPr id="3" name="Group 2"/>
          <p:cNvGrpSpPr/>
          <p:nvPr/>
        </p:nvGrpSpPr>
        <p:grpSpPr>
          <a:xfrm>
            <a:off x="152400" y="3505599"/>
            <a:ext cx="8610600" cy="3047601"/>
            <a:chOff x="152400" y="3505599"/>
            <a:chExt cx="8610600" cy="3047601"/>
          </a:xfrm>
        </p:grpSpPr>
        <p:sp>
          <p:nvSpPr>
            <p:cNvPr id="6" name="Left-Right Arrow 5"/>
            <p:cNvSpPr/>
            <p:nvPr/>
          </p:nvSpPr>
          <p:spPr>
            <a:xfrm>
              <a:off x="1219200" y="5867400"/>
              <a:ext cx="6359236" cy="685800"/>
            </a:xfrm>
            <a:prstGeom prst="leftRightArrow">
              <a:avLst/>
            </a:prstGeom>
            <a:gradFill flip="none" rotWithShape="1">
              <a:gsLst>
                <a:gs pos="51000">
                  <a:schemeClr val="accent1">
                    <a:tint val="66000"/>
                    <a:satMod val="160000"/>
                  </a:schemeClr>
                </a:gs>
                <a:gs pos="94561">
                  <a:srgbClr val="FF0000"/>
                </a:gs>
                <a:gs pos="2000">
                  <a:srgbClr val="FF0000"/>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05599"/>
              <a:ext cx="3620185" cy="22665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lated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505600"/>
              <a:ext cx="3124200" cy="2285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211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399" y="1029820"/>
            <a:ext cx="8001000" cy="3416320"/>
          </a:xfrm>
          <a:prstGeom prst="rect">
            <a:avLst/>
          </a:prstGeom>
          <a:noFill/>
        </p:spPr>
        <p:txBody>
          <a:bodyPr wrap="square" rtlCol="0">
            <a:spAutoFit/>
          </a:bodyPr>
          <a:lstStyle/>
          <a:p>
            <a:r>
              <a:rPr lang="en-US" dirty="0"/>
              <a:t>Early </a:t>
            </a:r>
            <a:r>
              <a:rPr lang="en-US" dirty="0" err="1"/>
              <a:t>specialisation</a:t>
            </a:r>
            <a:r>
              <a:rPr lang="en-US" dirty="0"/>
              <a:t>:</a:t>
            </a:r>
          </a:p>
          <a:p>
            <a:pPr marL="342900" indent="-342900">
              <a:buFont typeface="+mj-lt"/>
              <a:buAutoNum type="arabicPeriod"/>
            </a:pPr>
            <a:r>
              <a:rPr lang="en-US" dirty="0"/>
              <a:t>Youth athletes </a:t>
            </a:r>
            <a:r>
              <a:rPr lang="en-US" dirty="0" err="1"/>
              <a:t>specialising</a:t>
            </a:r>
            <a:r>
              <a:rPr lang="en-US" dirty="0"/>
              <a:t> earlier</a:t>
            </a:r>
          </a:p>
          <a:p>
            <a:pPr marL="342900" indent="-342900">
              <a:buFont typeface="+mj-lt"/>
              <a:buAutoNum type="arabicPeriod"/>
            </a:pPr>
            <a:r>
              <a:rPr lang="en-US" dirty="0"/>
              <a:t>Earlier likelihood of over-use injuries (</a:t>
            </a:r>
            <a:r>
              <a:rPr lang="en-US" dirty="0" err="1"/>
              <a:t>eg</a:t>
            </a:r>
            <a:r>
              <a:rPr lang="en-US" dirty="0"/>
              <a:t>. Tendinopathy)</a:t>
            </a:r>
          </a:p>
          <a:p>
            <a:pPr marL="342900" indent="-342900">
              <a:buFont typeface="+mj-lt"/>
              <a:buAutoNum type="arabicPeriod"/>
            </a:pPr>
            <a:r>
              <a:rPr lang="en-US" dirty="0"/>
              <a:t>Poor management of  workload (school, club, academy, region, representative)</a:t>
            </a:r>
          </a:p>
          <a:p>
            <a:pPr marL="342900" indent="-342900">
              <a:buFont typeface="+mj-lt"/>
              <a:buAutoNum type="arabicPeriod"/>
            </a:pPr>
            <a:endParaRPr lang="en-US" dirty="0"/>
          </a:p>
          <a:p>
            <a:pPr lvl="1"/>
            <a:endParaRPr lang="en-US" dirty="0"/>
          </a:p>
          <a:p>
            <a:pPr marL="742950" lvl="1" indent="-285750">
              <a:buFont typeface="Arial" panose="020B0604020202020204" pitchFamily="34" charset="0"/>
              <a:buChar char="•"/>
            </a:pPr>
            <a:endParaRPr lang="en-US" dirty="0"/>
          </a:p>
        </p:txBody>
      </p:sp>
      <p:pic>
        <p:nvPicPr>
          <p:cNvPr id="1026" name="Picture 2" descr="Specialization Inju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891" y="2260926"/>
            <a:ext cx="5136441" cy="459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8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Potential impacts:</a:t>
            </a:r>
          </a:p>
          <a:p>
            <a:endParaRPr lang="en-US" sz="2800" dirty="0"/>
          </a:p>
          <a:p>
            <a:endParaRPr lang="en-US" dirty="0"/>
          </a:p>
        </p:txBody>
      </p:sp>
      <p:graphicFrame>
        <p:nvGraphicFramePr>
          <p:cNvPr id="4" name="Diagram 3">
            <a:extLst>
              <a:ext uri="{FF2B5EF4-FFF2-40B4-BE49-F238E27FC236}">
                <a16:creationId xmlns:a16="http://schemas.microsoft.com/office/drawing/2014/main" id="{2297E020-55FC-49CC-BF7D-8871386F5886}"/>
              </a:ext>
            </a:extLst>
          </p:cNvPr>
          <p:cNvGraphicFramePr/>
          <p:nvPr>
            <p:extLst>
              <p:ext uri="{D42A27DB-BD31-4B8C-83A1-F6EECF244321}">
                <p14:modId xmlns:p14="http://schemas.microsoft.com/office/powerpoint/2010/main" val="2442219262"/>
              </p:ext>
            </p:extLst>
          </p:nvPr>
        </p:nvGraphicFramePr>
        <p:xfrm>
          <a:off x="0" y="996552"/>
          <a:ext cx="9144000" cy="5861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952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619E84-80F7-49A6-9069-9DF8FFF722A5}"/>
              </a:ext>
            </a:extLst>
          </p:cNvPr>
          <p:cNvPicPr>
            <a:picLocks noChangeAspect="1"/>
          </p:cNvPicPr>
          <p:nvPr/>
        </p:nvPicPr>
        <p:blipFill rotWithShape="1">
          <a:blip r:embed="rId2"/>
          <a:srcRect l="14167" t="42589" r="38333" b="32213"/>
          <a:stretch/>
        </p:blipFill>
        <p:spPr>
          <a:xfrm>
            <a:off x="2171700" y="2609850"/>
            <a:ext cx="4343400" cy="1295400"/>
          </a:xfrm>
          <a:prstGeom prst="rect">
            <a:avLst/>
          </a:prstGeom>
        </p:spPr>
      </p:pic>
      <p:sp>
        <p:nvSpPr>
          <p:cNvPr id="5" name="TextBox 4">
            <a:extLst>
              <a:ext uri="{FF2B5EF4-FFF2-40B4-BE49-F238E27FC236}">
                <a16:creationId xmlns:a16="http://schemas.microsoft.com/office/drawing/2014/main" id="{C1B77D8A-1B1E-4155-9A01-4CCC8E9C696B}"/>
              </a:ext>
            </a:extLst>
          </p:cNvPr>
          <p:cNvSpPr txBox="1"/>
          <p:nvPr/>
        </p:nvSpPr>
        <p:spPr>
          <a:xfrm>
            <a:off x="2913185" y="5791200"/>
            <a:ext cx="3810000" cy="369332"/>
          </a:xfrm>
          <a:prstGeom prst="rect">
            <a:avLst/>
          </a:prstGeom>
          <a:noFill/>
        </p:spPr>
        <p:txBody>
          <a:bodyPr wrap="square" rtlCol="0">
            <a:spAutoFit/>
          </a:bodyPr>
          <a:lstStyle/>
          <a:p>
            <a:r>
              <a:rPr lang="en-GB" dirty="0">
                <a:hlinkClick r:id="rId3"/>
              </a:rPr>
              <a:t>6 Year old Basketballer</a:t>
            </a:r>
            <a:endParaRPr lang="en-GB" dirty="0"/>
          </a:p>
        </p:txBody>
      </p:sp>
      <p:pic>
        <p:nvPicPr>
          <p:cNvPr id="6" name="Picture 5">
            <a:extLst>
              <a:ext uri="{FF2B5EF4-FFF2-40B4-BE49-F238E27FC236}">
                <a16:creationId xmlns:a16="http://schemas.microsoft.com/office/drawing/2014/main" id="{2C9284C5-FEA4-4C93-977B-73A2536CEDB9}"/>
              </a:ext>
            </a:extLst>
          </p:cNvPr>
          <p:cNvPicPr>
            <a:picLocks noChangeAspect="1"/>
          </p:cNvPicPr>
          <p:nvPr/>
        </p:nvPicPr>
        <p:blipFill rotWithShape="1">
          <a:blip r:embed="rId4"/>
          <a:srcRect l="13333" t="45553" r="18333" b="38143"/>
          <a:stretch/>
        </p:blipFill>
        <p:spPr>
          <a:xfrm>
            <a:off x="1219200" y="4533899"/>
            <a:ext cx="6248400" cy="838201"/>
          </a:xfrm>
          <a:prstGeom prst="rect">
            <a:avLst/>
          </a:prstGeom>
        </p:spPr>
      </p:pic>
      <p:sp>
        <p:nvSpPr>
          <p:cNvPr id="7" name="Rectangle 6">
            <a:extLst>
              <a:ext uri="{FF2B5EF4-FFF2-40B4-BE49-F238E27FC236}">
                <a16:creationId xmlns:a16="http://schemas.microsoft.com/office/drawing/2014/main" id="{6BFEE935-695E-4C0B-81B4-69D1826D88E2}"/>
              </a:ext>
            </a:extLst>
          </p:cNvPr>
          <p:cNvSpPr/>
          <p:nvPr/>
        </p:nvSpPr>
        <p:spPr>
          <a:xfrm>
            <a:off x="381000" y="196097"/>
            <a:ext cx="7696200" cy="1508105"/>
          </a:xfrm>
          <a:prstGeom prst="rect">
            <a:avLst/>
          </a:prstGeom>
        </p:spPr>
        <p:txBody>
          <a:bodyPr wrap="square">
            <a:spAutoFit/>
          </a:bodyPr>
          <a:lstStyle/>
          <a:p>
            <a:r>
              <a:rPr lang="en-US" sz="2800" b="1" u="sng" dirty="0"/>
              <a:t>Key Principles of physical preparation</a:t>
            </a:r>
          </a:p>
          <a:p>
            <a:endParaRPr lang="en-US" sz="2800" dirty="0"/>
          </a:p>
          <a:p>
            <a:r>
              <a:rPr lang="en-US" dirty="0"/>
              <a:t>In an ideal training scenario:</a:t>
            </a:r>
          </a:p>
          <a:p>
            <a:pPr marL="285750" indent="-285750">
              <a:buFont typeface="Arial" panose="020B0604020202020204" pitchFamily="34" charset="0"/>
              <a:buChar char="•"/>
            </a:pPr>
            <a:r>
              <a:rPr lang="en-US" dirty="0"/>
              <a:t>Optimum </a:t>
            </a:r>
            <a:r>
              <a:rPr lang="en-US" b="1" dirty="0">
                <a:solidFill>
                  <a:srgbClr val="FF0000"/>
                </a:solidFill>
              </a:rPr>
              <a:t>balance</a:t>
            </a:r>
            <a:r>
              <a:rPr lang="en-US" dirty="0"/>
              <a:t> of training/recovery = increased performance, </a:t>
            </a:r>
            <a:r>
              <a:rPr lang="en-US" b="1" u="sng" dirty="0">
                <a:solidFill>
                  <a:srgbClr val="FF0000"/>
                </a:solidFill>
              </a:rPr>
              <a:t>avoid injury</a:t>
            </a:r>
          </a:p>
        </p:txBody>
      </p:sp>
    </p:spTree>
    <p:extLst>
      <p:ext uri="{BB962C8B-B14F-4D97-AF65-F5344CB8AC3E}">
        <p14:creationId xmlns:p14="http://schemas.microsoft.com/office/powerpoint/2010/main" val="28687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Key Principles of physical preparation</a:t>
            </a:r>
          </a:p>
          <a:p>
            <a:endParaRPr lang="en-US" sz="2800" dirty="0"/>
          </a:p>
          <a:p>
            <a:r>
              <a:rPr lang="en-US" dirty="0"/>
              <a:t>Hans </a:t>
            </a:r>
            <a:r>
              <a:rPr lang="en-US" dirty="0" err="1"/>
              <a:t>Selye</a:t>
            </a:r>
            <a:r>
              <a:rPr lang="en-US" dirty="0"/>
              <a:t> “General Adaptation Syndrome”</a:t>
            </a:r>
          </a:p>
        </p:txBody>
      </p:sp>
      <p:pic>
        <p:nvPicPr>
          <p:cNvPr id="6" name="Picture 2" descr="Related image">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31" b="23878"/>
          <a:stretch/>
        </p:blipFill>
        <p:spPr bwMode="auto">
          <a:xfrm>
            <a:off x="429206" y="1752600"/>
            <a:ext cx="8209387" cy="4619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66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508105"/>
          </a:xfrm>
          <a:prstGeom prst="rect">
            <a:avLst/>
          </a:prstGeom>
          <a:noFill/>
        </p:spPr>
        <p:txBody>
          <a:bodyPr wrap="square" rtlCol="0">
            <a:spAutoFit/>
          </a:bodyPr>
          <a:lstStyle/>
          <a:p>
            <a:r>
              <a:rPr lang="en-US" sz="2800" b="1" u="sng" dirty="0"/>
              <a:t>Key Principles of physical preparation</a:t>
            </a:r>
          </a:p>
          <a:p>
            <a:endParaRPr lang="en-US" sz="2800" dirty="0"/>
          </a:p>
          <a:p>
            <a:r>
              <a:rPr lang="en-US" dirty="0"/>
              <a:t>In an ideal training scenario:</a:t>
            </a:r>
          </a:p>
          <a:p>
            <a:pPr marL="285750" indent="-285750">
              <a:buFont typeface="Arial" panose="020B0604020202020204" pitchFamily="34" charset="0"/>
              <a:buChar char="•"/>
            </a:pPr>
            <a:r>
              <a:rPr lang="en-US" dirty="0"/>
              <a:t>Optimum balance of training/recovery = increased performance, avoid injury</a:t>
            </a:r>
          </a:p>
        </p:txBody>
      </p:sp>
      <p:pic>
        <p:nvPicPr>
          <p:cNvPr id="3076" name="Picture 4" descr="Image result for general adaptation syndrom spo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7" y="1905000"/>
            <a:ext cx="8795943" cy="451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400" y="1247753"/>
            <a:ext cx="8001000" cy="2308324"/>
          </a:xfrm>
          <a:prstGeom prst="rect">
            <a:avLst/>
          </a:prstGeom>
          <a:noFill/>
        </p:spPr>
        <p:txBody>
          <a:bodyPr wrap="square" rtlCol="0">
            <a:spAutoFit/>
          </a:bodyPr>
          <a:lstStyle/>
          <a:p>
            <a:r>
              <a:rPr lang="en-US" dirty="0"/>
              <a:t>Multi-faceted challenge, therefore we as coaches, need to be more holistic in our approach!</a:t>
            </a:r>
          </a:p>
          <a:p>
            <a:pPr marL="342900" indent="-342900">
              <a:buFont typeface="+mj-lt"/>
              <a:buAutoNum type="arabicPeriod"/>
            </a:pPr>
            <a:endParaRPr lang="en-US" dirty="0"/>
          </a:p>
          <a:p>
            <a:pPr marL="342900" indent="-342900">
              <a:buFont typeface="+mj-lt"/>
              <a:buAutoNum type="arabicPeriod"/>
            </a:pPr>
            <a:endParaRPr lang="en-US" dirty="0"/>
          </a:p>
          <a:p>
            <a:pPr marL="285750" indent="-28575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graphicFrame>
        <p:nvGraphicFramePr>
          <p:cNvPr id="3" name="Diagram 2"/>
          <p:cNvGraphicFramePr/>
          <p:nvPr>
            <p:extLst>
              <p:ext uri="{D42A27DB-BD31-4B8C-83A1-F6EECF244321}">
                <p14:modId xmlns:p14="http://schemas.microsoft.com/office/powerpoint/2010/main" val="3032800120"/>
              </p:ext>
            </p:extLst>
          </p:nvPr>
        </p:nvGraphicFramePr>
        <p:xfrm>
          <a:off x="838200" y="1828800"/>
          <a:ext cx="70485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18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400" y="1247753"/>
            <a:ext cx="8001000" cy="5324535"/>
          </a:xfrm>
          <a:prstGeom prst="rect">
            <a:avLst/>
          </a:prstGeom>
          <a:noFill/>
        </p:spPr>
        <p:txBody>
          <a:bodyPr wrap="square" rtlCol="0">
            <a:spAutoFit/>
          </a:bodyPr>
          <a:lstStyle/>
          <a:p>
            <a:r>
              <a:rPr lang="en-US" sz="2000" b="1" u="sng" dirty="0"/>
              <a:t>Key take home messages:</a:t>
            </a:r>
          </a:p>
          <a:p>
            <a:pPr marL="342900" indent="-342900">
              <a:buFont typeface="+mj-lt"/>
              <a:buAutoNum type="arabicPeriod"/>
            </a:pPr>
            <a:endParaRPr lang="en-US" sz="2000" dirty="0"/>
          </a:p>
          <a:p>
            <a:pPr marL="342900" indent="-342900">
              <a:buFont typeface="+mj-lt"/>
              <a:buAutoNum type="arabicPeriod"/>
            </a:pPr>
            <a:r>
              <a:rPr lang="en-US" sz="2000" dirty="0"/>
              <a:t>Youth athletes are a melting pot of many biopsychosocial factors</a:t>
            </a:r>
          </a:p>
          <a:p>
            <a:pPr marL="342900" indent="-342900">
              <a:buFont typeface="+mj-lt"/>
              <a:buAutoNum type="arabicPeriod"/>
            </a:pPr>
            <a:r>
              <a:rPr lang="en-US" sz="2000" dirty="0"/>
              <a:t>The effects of maturation are multi-faceted</a:t>
            </a:r>
          </a:p>
          <a:p>
            <a:pPr marL="342900" indent="-342900">
              <a:buFont typeface="+mj-lt"/>
              <a:buAutoNum type="arabicPeriod"/>
            </a:pPr>
            <a:r>
              <a:rPr lang="en-US" sz="2000" dirty="0"/>
              <a:t>The rate of maturation isn’t equal – early/on-time/late</a:t>
            </a:r>
          </a:p>
          <a:p>
            <a:pPr marL="342900" indent="-342900">
              <a:buFont typeface="+mj-lt"/>
              <a:buAutoNum type="arabicPeriod"/>
            </a:pPr>
            <a:r>
              <a:rPr lang="en-US" sz="2000" dirty="0"/>
              <a:t>Relative Age Effect prominent in more physical sports</a:t>
            </a:r>
          </a:p>
          <a:p>
            <a:pPr marL="342900" indent="-342900">
              <a:buFont typeface="+mj-lt"/>
              <a:buAutoNum type="arabicPeriod"/>
            </a:pPr>
            <a:r>
              <a:rPr lang="en-US" sz="2000" dirty="0"/>
              <a:t>Both sedentary and early-</a:t>
            </a:r>
            <a:r>
              <a:rPr lang="en-US" sz="2000" dirty="0" err="1"/>
              <a:t>specialisation</a:t>
            </a:r>
            <a:r>
              <a:rPr lang="en-US" sz="2000" dirty="0"/>
              <a:t> problematic</a:t>
            </a:r>
          </a:p>
          <a:p>
            <a:pPr marL="342900" indent="-342900">
              <a:buFont typeface="+mj-lt"/>
              <a:buAutoNum type="arabicPeriod"/>
            </a:pPr>
            <a:r>
              <a:rPr lang="en-US" sz="2000" dirty="0"/>
              <a:t>Overworked athletes tend to get injured, more ≠ better</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endParaRPr lang="en-US" dirty="0"/>
          </a:p>
          <a:p>
            <a:pPr marL="285750" indent="-285750">
              <a:buFont typeface="Arial" panose="020B0604020202020204" pitchFamily="34" charset="0"/>
              <a:buChar char="•"/>
            </a:pPr>
            <a:endParaRPr lang="en-US" dirty="0"/>
          </a:p>
          <a:p>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9218" name="Picture 2" descr="Image result for youth athlete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932" y="4648200"/>
            <a:ext cx="3285068" cy="218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Myths and fallacies of youth training</a:t>
            </a:r>
          </a:p>
          <a:p>
            <a:endParaRPr lang="en-US" sz="2800" dirty="0"/>
          </a:p>
          <a:p>
            <a:endParaRPr lang="en-US" dirty="0"/>
          </a:p>
        </p:txBody>
      </p:sp>
      <p:sp>
        <p:nvSpPr>
          <p:cNvPr id="2" name="TextBox 1"/>
          <p:cNvSpPr txBox="1"/>
          <p:nvPr/>
        </p:nvSpPr>
        <p:spPr>
          <a:xfrm>
            <a:off x="457200" y="1295400"/>
            <a:ext cx="8077200" cy="5632311"/>
          </a:xfrm>
          <a:prstGeom prst="rect">
            <a:avLst/>
          </a:prstGeom>
          <a:noFill/>
        </p:spPr>
        <p:txBody>
          <a:bodyPr wrap="square" rtlCol="0">
            <a:spAutoFit/>
          </a:bodyPr>
          <a:lstStyle/>
          <a:p>
            <a:r>
              <a:rPr lang="en-US" dirty="0">
                <a:solidFill>
                  <a:srgbClr val="FF0000"/>
                </a:solidFill>
              </a:rPr>
              <a:t>(Insert exercise) is bad for your (insert </a:t>
            </a:r>
            <a:r>
              <a:rPr lang="en-US" dirty="0" err="1">
                <a:solidFill>
                  <a:srgbClr val="FF0000"/>
                </a:solidFill>
              </a:rPr>
              <a:t>bodypart</a:t>
            </a:r>
            <a:r>
              <a:rPr lang="en-US" dirty="0">
                <a:solidFill>
                  <a:srgbClr val="FF0000"/>
                </a:solidFill>
              </a:rPr>
              <a:t>)  – FALSE!</a:t>
            </a:r>
          </a:p>
          <a:p>
            <a:endParaRPr lang="en-US" dirty="0">
              <a:solidFill>
                <a:srgbClr val="FF0000"/>
              </a:solidFill>
            </a:endParaRPr>
          </a:p>
          <a:p>
            <a:r>
              <a:rPr lang="en-US" dirty="0"/>
              <a:t>Over the course of time, certain exercises have been given bad reputations, usually by people who don’t know how to perform/coach them/pre-existing issues. </a:t>
            </a:r>
          </a:p>
          <a:p>
            <a:endParaRPr lang="en-US" dirty="0"/>
          </a:p>
          <a:p>
            <a:pPr marL="285750" indent="-285750">
              <a:buFont typeface="Arial" panose="020B0604020202020204" pitchFamily="34" charset="0"/>
              <a:buChar char="•"/>
            </a:pPr>
            <a:r>
              <a:rPr lang="en-US" dirty="0"/>
              <a:t>Usually the full squat and deadlift.</a:t>
            </a:r>
          </a:p>
          <a:p>
            <a:endParaRPr lang="en-US" dirty="0"/>
          </a:p>
          <a:p>
            <a:r>
              <a:rPr lang="en-US" dirty="0"/>
              <a:t>Think of a sporting skill…</a:t>
            </a:r>
          </a:p>
          <a:p>
            <a:pPr marL="742950" lvl="1" indent="-285750">
              <a:buFont typeface="Arial" panose="020B0604020202020204" pitchFamily="34" charset="0"/>
              <a:buChar char="•"/>
            </a:pPr>
            <a:r>
              <a:rPr lang="en-US" dirty="0"/>
              <a:t>Is poor technique an injury risk?</a:t>
            </a:r>
          </a:p>
          <a:p>
            <a:pPr marL="742950" lvl="1" indent="-285750">
              <a:buFont typeface="Arial" panose="020B0604020202020204" pitchFamily="34" charset="0"/>
              <a:buChar char="•"/>
            </a:pPr>
            <a:r>
              <a:rPr lang="en-US" dirty="0"/>
              <a:t>Is improper progression an injury risk?</a:t>
            </a:r>
          </a:p>
          <a:p>
            <a:pPr marL="742950" lvl="1" indent="-285750">
              <a:buFont typeface="Arial" panose="020B0604020202020204" pitchFamily="34" charset="0"/>
              <a:buChar char="•"/>
            </a:pPr>
            <a:r>
              <a:rPr lang="en-US" dirty="0"/>
              <a:t>Is training volume an injury risk?</a:t>
            </a:r>
          </a:p>
          <a:p>
            <a:pPr marL="742950" lvl="1" indent="-285750">
              <a:buFont typeface="Arial" panose="020B0604020202020204" pitchFamily="34" charset="0"/>
              <a:buChar char="•"/>
            </a:pPr>
            <a:r>
              <a:rPr lang="en-US" dirty="0"/>
              <a:t>Is improper coaching an injury risk?</a:t>
            </a:r>
          </a:p>
          <a:p>
            <a:endParaRPr lang="en-US" dirty="0"/>
          </a:p>
          <a:p>
            <a:r>
              <a:rPr lang="en-US" dirty="0"/>
              <a:t>Physical training is no different!</a:t>
            </a:r>
          </a:p>
          <a:p>
            <a:endParaRPr lang="en-US" dirty="0"/>
          </a:p>
          <a:p>
            <a:r>
              <a:rPr lang="en-US" u="sng" dirty="0"/>
              <a:t>Mediate the remaining risk with:</a:t>
            </a:r>
          </a:p>
          <a:p>
            <a:pPr marL="342900" indent="-342900">
              <a:buFont typeface="+mj-lt"/>
              <a:buAutoNum type="arabicPeriod"/>
            </a:pPr>
            <a:r>
              <a:rPr lang="en-US" dirty="0"/>
              <a:t>Appropriate training plan</a:t>
            </a:r>
          </a:p>
          <a:p>
            <a:pPr marL="342900" indent="-342900">
              <a:buFont typeface="+mj-lt"/>
              <a:buAutoNum type="arabicPeriod"/>
            </a:pPr>
            <a:r>
              <a:rPr lang="en-US" dirty="0"/>
              <a:t>Appropriately trained coach</a:t>
            </a:r>
          </a:p>
          <a:p>
            <a:pPr marL="342900" indent="-342900">
              <a:buFont typeface="+mj-lt"/>
              <a:buAutoNum type="arabicPeriod"/>
            </a:pPr>
            <a:r>
              <a:rPr lang="en-US" dirty="0"/>
              <a:t>Appropriate supervision</a:t>
            </a:r>
          </a:p>
          <a:p>
            <a:endParaRPr lang="en-US" dirty="0"/>
          </a:p>
        </p:txBody>
      </p:sp>
      <p:pic>
        <p:nvPicPr>
          <p:cNvPr id="2050" name="Picture 2" descr="Image result for squats aren't bad for your knee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961" y="2946688"/>
            <a:ext cx="3876675"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Myths and fallacies of youth training</a:t>
            </a:r>
          </a:p>
          <a:p>
            <a:endParaRPr lang="en-US" sz="2800" dirty="0"/>
          </a:p>
          <a:p>
            <a:endParaRPr lang="en-US" dirty="0"/>
          </a:p>
        </p:txBody>
      </p:sp>
      <p:sp>
        <p:nvSpPr>
          <p:cNvPr id="2" name="TextBox 1"/>
          <p:cNvSpPr txBox="1"/>
          <p:nvPr/>
        </p:nvSpPr>
        <p:spPr>
          <a:xfrm>
            <a:off x="457200" y="1295400"/>
            <a:ext cx="8077200" cy="646331"/>
          </a:xfrm>
          <a:prstGeom prst="rect">
            <a:avLst/>
          </a:prstGeom>
          <a:noFill/>
        </p:spPr>
        <p:txBody>
          <a:bodyPr wrap="square" rtlCol="0">
            <a:spAutoFit/>
          </a:bodyPr>
          <a:lstStyle/>
          <a:p>
            <a:r>
              <a:rPr lang="en-US" dirty="0">
                <a:solidFill>
                  <a:srgbClr val="FF0000"/>
                </a:solidFill>
              </a:rPr>
              <a:t>Strength training isn’t safe for children – FALSE!</a:t>
            </a:r>
          </a:p>
          <a:p>
            <a:endParaRPr lang="en-US" dirty="0">
              <a:solidFill>
                <a:srgbClr val="FF0000"/>
              </a:solidFill>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634" t="10322" r="22847" b="41951"/>
          <a:stretch/>
        </p:blipFill>
        <p:spPr bwMode="auto">
          <a:xfrm>
            <a:off x="1669473" y="3326725"/>
            <a:ext cx="7093527" cy="349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981325" y="1817705"/>
            <a:ext cx="3419475" cy="1772625"/>
            <a:chOff x="2981325" y="1817705"/>
            <a:chExt cx="3419475" cy="1772625"/>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0611" y="1817705"/>
              <a:ext cx="1546189" cy="77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81325" y="2667000"/>
              <a:ext cx="3419475" cy="923330"/>
            </a:xfrm>
            <a:prstGeom prst="rect">
              <a:avLst/>
            </a:prstGeom>
            <a:noFill/>
          </p:spPr>
          <p:txBody>
            <a:bodyPr wrap="square" rtlCol="0">
              <a:spAutoFit/>
            </a:bodyPr>
            <a:lstStyle/>
            <a:p>
              <a:r>
                <a:rPr lang="en-US" dirty="0">
                  <a:solidFill>
                    <a:srgbClr val="FF0000"/>
                  </a:solidFill>
                  <a:hlinkClick r:id="rId4"/>
                </a:rPr>
                <a:t>ASCA Position Paper</a:t>
              </a:r>
              <a:endParaRPr lang="en-US" dirty="0">
                <a:solidFill>
                  <a:srgbClr val="FF0000"/>
                </a:solidFill>
              </a:endParaRPr>
            </a:p>
            <a:p>
              <a:endParaRPr lang="en-US" dirty="0">
                <a:solidFill>
                  <a:srgbClr val="FF0000"/>
                </a:solidFill>
              </a:endParaRPr>
            </a:p>
            <a:p>
              <a:endParaRPr lang="en-US" dirty="0"/>
            </a:p>
          </p:txBody>
        </p:sp>
      </p:grpSp>
      <p:grpSp>
        <p:nvGrpSpPr>
          <p:cNvPr id="9" name="Group 8"/>
          <p:cNvGrpSpPr/>
          <p:nvPr/>
        </p:nvGrpSpPr>
        <p:grpSpPr>
          <a:xfrm>
            <a:off x="5572125" y="1817031"/>
            <a:ext cx="3419475" cy="2050298"/>
            <a:chOff x="5572125" y="1817031"/>
            <a:chExt cx="3419475" cy="2050298"/>
          </a:xfrm>
        </p:grpSpPr>
        <p:sp>
          <p:nvSpPr>
            <p:cNvPr id="8" name="TextBox 7"/>
            <p:cNvSpPr txBox="1"/>
            <p:nvPr/>
          </p:nvSpPr>
          <p:spPr>
            <a:xfrm>
              <a:off x="5572125" y="2667000"/>
              <a:ext cx="3419475" cy="1200329"/>
            </a:xfrm>
            <a:prstGeom prst="rect">
              <a:avLst/>
            </a:prstGeom>
            <a:noFill/>
          </p:spPr>
          <p:txBody>
            <a:bodyPr wrap="square" rtlCol="0">
              <a:spAutoFit/>
            </a:bodyPr>
            <a:lstStyle/>
            <a:p>
              <a:r>
                <a:rPr lang="en-US" dirty="0">
                  <a:solidFill>
                    <a:srgbClr val="FF0000"/>
                  </a:solidFill>
                  <a:hlinkClick r:id="rId5"/>
                </a:rPr>
                <a:t>American Academy of </a:t>
              </a:r>
              <a:r>
                <a:rPr lang="en-US" dirty="0" err="1">
                  <a:solidFill>
                    <a:srgbClr val="FF0000"/>
                  </a:solidFill>
                  <a:hlinkClick r:id="rId5"/>
                </a:rPr>
                <a:t>Paediatrics</a:t>
              </a:r>
              <a:endParaRPr lang="en-US" dirty="0">
                <a:solidFill>
                  <a:srgbClr val="FF0000"/>
                </a:solidFill>
              </a:endParaRPr>
            </a:p>
            <a:p>
              <a:r>
                <a:rPr lang="en-US" dirty="0">
                  <a:solidFill>
                    <a:srgbClr val="FF0000"/>
                  </a:solidFill>
                  <a:hlinkClick r:id="rId6"/>
                </a:rPr>
                <a:t>NSCA Position Paper</a:t>
              </a:r>
              <a:endParaRPr lang="en-US" dirty="0">
                <a:solidFill>
                  <a:srgbClr val="FF0000"/>
                </a:solidFill>
              </a:endParaRPr>
            </a:p>
            <a:p>
              <a:endParaRPr lang="en-US" dirty="0">
                <a:solidFill>
                  <a:srgbClr val="FF0000"/>
                </a:solidFill>
              </a:endParaRPr>
            </a:p>
            <a:p>
              <a:endParaRPr lang="en-US" dirty="0"/>
            </a:p>
          </p:txBody>
        </p:sp>
        <p:pic>
          <p:nvPicPr>
            <p:cNvPr id="1028" name="Picture 4" descr="Image result for US Fla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1817031"/>
              <a:ext cx="1469590" cy="7737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152400" y="1817705"/>
            <a:ext cx="3419475" cy="1763695"/>
            <a:chOff x="152400" y="1817705"/>
            <a:chExt cx="3419475" cy="1763695"/>
          </a:xfrm>
        </p:grpSpPr>
        <p:sp>
          <p:nvSpPr>
            <p:cNvPr id="3" name="TextBox 2"/>
            <p:cNvSpPr txBox="1"/>
            <p:nvPr/>
          </p:nvSpPr>
          <p:spPr>
            <a:xfrm>
              <a:off x="152400" y="2658070"/>
              <a:ext cx="3419475" cy="923330"/>
            </a:xfrm>
            <a:prstGeom prst="rect">
              <a:avLst/>
            </a:prstGeom>
            <a:noFill/>
          </p:spPr>
          <p:txBody>
            <a:bodyPr wrap="square" rtlCol="0">
              <a:spAutoFit/>
            </a:bodyPr>
            <a:lstStyle/>
            <a:p>
              <a:r>
                <a:rPr lang="en-US" dirty="0">
                  <a:solidFill>
                    <a:srgbClr val="FF0000"/>
                  </a:solidFill>
                  <a:hlinkClick r:id="rId9"/>
                </a:rPr>
                <a:t>UKSCA Position Paper</a:t>
              </a:r>
              <a:endParaRPr lang="en-US" dirty="0">
                <a:solidFill>
                  <a:srgbClr val="FF0000"/>
                </a:solidFill>
              </a:endParaRPr>
            </a:p>
            <a:p>
              <a:r>
                <a:rPr lang="en-US" dirty="0">
                  <a:solidFill>
                    <a:srgbClr val="FF0000"/>
                  </a:solidFill>
                  <a:hlinkClick r:id="rId10"/>
                </a:rPr>
                <a:t>BASES Position Paper</a:t>
              </a:r>
              <a:endParaRPr lang="en-US" dirty="0">
                <a:solidFill>
                  <a:srgbClr val="FF0000"/>
                </a:solidFill>
              </a:endParaRPr>
            </a:p>
            <a:p>
              <a:endParaRPr lang="en-US" dirty="0"/>
            </a:p>
          </p:txBody>
        </p:sp>
        <p:pic>
          <p:nvPicPr>
            <p:cNvPr id="1030" name="Picture 6" descr="Image result for UK fla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6264" y="1817705"/>
              <a:ext cx="1557336" cy="7786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240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4267200" cy="6771084"/>
          </a:xfrm>
          <a:prstGeom prst="rect">
            <a:avLst/>
          </a:prstGeom>
          <a:noFill/>
        </p:spPr>
        <p:txBody>
          <a:bodyPr wrap="square" rtlCol="0">
            <a:spAutoFit/>
          </a:bodyPr>
          <a:lstStyle/>
          <a:p>
            <a:r>
              <a:rPr lang="en-US" sz="2800" b="1" u="sng" dirty="0"/>
              <a:t>Who am I?</a:t>
            </a:r>
          </a:p>
          <a:p>
            <a:endParaRPr lang="en-US" sz="2800" dirty="0"/>
          </a:p>
          <a:p>
            <a:pPr marL="457200" indent="-457200">
              <a:buFont typeface="Arial" panose="020B0604020202020204" pitchFamily="34" charset="0"/>
              <a:buChar char="•"/>
            </a:pPr>
            <a:r>
              <a:rPr lang="en-US" sz="2000" dirty="0"/>
              <a:t>BSc (Hons) Strength &amp; Conditioning Science</a:t>
            </a:r>
          </a:p>
          <a:p>
            <a:endParaRPr lang="en-US" sz="2000" dirty="0"/>
          </a:p>
          <a:p>
            <a:pPr marL="457200" indent="-457200">
              <a:buFont typeface="Arial" panose="020B0604020202020204" pitchFamily="34" charset="0"/>
              <a:buChar char="•"/>
            </a:pPr>
            <a:r>
              <a:rPr lang="en-US" sz="2000" dirty="0"/>
              <a:t>MSc in Applied Sport and Exercise Physiology</a:t>
            </a:r>
          </a:p>
          <a:p>
            <a:endParaRPr lang="en-US" sz="2000" dirty="0"/>
          </a:p>
          <a:p>
            <a:pPr marL="457200" indent="-457200">
              <a:buFont typeface="Arial" panose="020B0604020202020204" pitchFamily="34" charset="0"/>
              <a:buChar char="•"/>
            </a:pPr>
            <a:r>
              <a:rPr lang="en-US" sz="2000" dirty="0"/>
              <a:t>UKSCA Accredited since 2010</a:t>
            </a:r>
          </a:p>
          <a:p>
            <a:endParaRPr lang="en-US" sz="2000" dirty="0"/>
          </a:p>
          <a:p>
            <a:pPr marL="457200" indent="-457200">
              <a:buFont typeface="Arial" panose="020B0604020202020204" pitchFamily="34" charset="0"/>
              <a:buChar char="•"/>
            </a:pPr>
            <a:r>
              <a:rPr lang="en-US" sz="2000" dirty="0"/>
              <a:t>Scottish Rugby Academy Strength and Conditioning Coach Borders &amp; East Lothian </a:t>
            </a:r>
          </a:p>
          <a:p>
            <a:endParaRPr lang="en-US" sz="2000" dirty="0"/>
          </a:p>
          <a:p>
            <a:pPr marL="457200" indent="-457200">
              <a:buFont typeface="Arial" panose="020B0604020202020204" pitchFamily="34" charset="0"/>
              <a:buChar char="•"/>
            </a:pPr>
            <a:r>
              <a:rPr lang="en-US" sz="2000" dirty="0"/>
              <a:t>World Rugby Educator Strength and Conditioning</a:t>
            </a:r>
          </a:p>
          <a:p>
            <a:endParaRPr lang="en-US" sz="2000" dirty="0"/>
          </a:p>
          <a:p>
            <a:pPr marL="457200" indent="-457200">
              <a:buFont typeface="Arial" panose="020B0604020202020204" pitchFamily="34" charset="0"/>
              <a:buChar char="•"/>
            </a:pPr>
            <a:r>
              <a:rPr lang="en-US" sz="2000" dirty="0"/>
              <a:t>Specific interest in Long Term Youth Athlete Development</a:t>
            </a:r>
          </a:p>
          <a:p>
            <a:endParaRPr lang="en-US" sz="2000"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33400"/>
            <a:ext cx="4248150" cy="5664200"/>
          </a:xfrm>
          <a:prstGeom prst="rect">
            <a:avLst/>
          </a:prstGeom>
        </p:spPr>
      </p:pic>
    </p:spTree>
    <p:extLst>
      <p:ext uri="{BB962C8B-B14F-4D97-AF65-F5344CB8AC3E}">
        <p14:creationId xmlns:p14="http://schemas.microsoft.com/office/powerpoint/2010/main" val="24734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Myths and fallacies of youth training</a:t>
            </a:r>
          </a:p>
          <a:p>
            <a:endParaRPr lang="en-US" sz="2800" dirty="0"/>
          </a:p>
          <a:p>
            <a:endParaRPr lang="en-US" dirty="0"/>
          </a:p>
        </p:txBody>
      </p:sp>
      <p:sp>
        <p:nvSpPr>
          <p:cNvPr id="2" name="TextBox 1"/>
          <p:cNvSpPr txBox="1"/>
          <p:nvPr/>
        </p:nvSpPr>
        <p:spPr>
          <a:xfrm>
            <a:off x="457200" y="1295400"/>
            <a:ext cx="8077200" cy="5909310"/>
          </a:xfrm>
          <a:prstGeom prst="rect">
            <a:avLst/>
          </a:prstGeom>
          <a:noFill/>
        </p:spPr>
        <p:txBody>
          <a:bodyPr wrap="square" rtlCol="0">
            <a:spAutoFit/>
          </a:bodyPr>
          <a:lstStyle/>
          <a:p>
            <a:r>
              <a:rPr lang="en-US" dirty="0">
                <a:solidFill>
                  <a:srgbClr val="FF0000"/>
                </a:solidFill>
              </a:rPr>
              <a:t>Weight Training Stunts Growth – FALSE!</a:t>
            </a:r>
          </a:p>
          <a:p>
            <a:endParaRPr lang="en-US" dirty="0">
              <a:solidFill>
                <a:srgbClr val="FF0000"/>
              </a:solidFill>
            </a:endParaRPr>
          </a:p>
          <a:p>
            <a:pPr marL="342900" indent="-342900">
              <a:buFont typeface="+mj-lt"/>
              <a:buAutoNum type="arabicPeriod"/>
            </a:pPr>
            <a:r>
              <a:rPr lang="en-US" dirty="0"/>
              <a:t>Confusion</a:t>
            </a:r>
            <a:r>
              <a:rPr lang="en-US" dirty="0">
                <a:solidFill>
                  <a:srgbClr val="FF0000"/>
                </a:solidFill>
              </a:rPr>
              <a:t> </a:t>
            </a:r>
            <a:r>
              <a:rPr lang="en-US" dirty="0"/>
              <a:t>regarding </a:t>
            </a:r>
            <a:r>
              <a:rPr lang="en-US" dirty="0" err="1"/>
              <a:t>localised</a:t>
            </a:r>
            <a:r>
              <a:rPr lang="en-US" dirty="0"/>
              <a:t> “stunting of growth” vs limiting adult stature</a:t>
            </a:r>
          </a:p>
          <a:p>
            <a:pPr marL="342900" indent="-342900">
              <a:buFont typeface="+mj-lt"/>
              <a:buAutoNum type="arabicPeriod"/>
            </a:pPr>
            <a:r>
              <a:rPr lang="en-US" dirty="0"/>
              <a:t>Mechanism  – trauma to growth/plate and </a:t>
            </a:r>
            <a:r>
              <a:rPr lang="en-US" dirty="0" err="1"/>
              <a:t>epyphysis</a:t>
            </a:r>
            <a:endParaRPr lang="en-US" dirty="0"/>
          </a:p>
          <a:p>
            <a:pPr marL="342900" indent="-342900">
              <a:buFont typeface="+mj-lt"/>
              <a:buAutoNum type="arabicPeriod"/>
            </a:pPr>
            <a:r>
              <a:rPr lang="en-US" dirty="0"/>
              <a:t>Particularly susceptible during rapid growth</a:t>
            </a:r>
          </a:p>
          <a:p>
            <a:pPr marL="342900" indent="-342900">
              <a:buFont typeface="+mj-lt"/>
              <a:buAutoNum type="arabicPeriod"/>
            </a:pPr>
            <a:r>
              <a:rPr lang="en-US" dirty="0"/>
              <a:t>15% of all childhood fracture </a:t>
            </a:r>
            <a:r>
              <a:rPr lang="en-US" dirty="0" err="1"/>
              <a:t>physis</a:t>
            </a:r>
            <a:endParaRPr lang="en-US" dirty="0"/>
          </a:p>
          <a:p>
            <a:pPr marL="342900" indent="-342900">
              <a:buFont typeface="+mj-lt"/>
              <a:buAutoNum type="arabicPeriod"/>
            </a:pPr>
            <a:r>
              <a:rPr lang="en-US" dirty="0"/>
              <a:t>Most popular causes:</a:t>
            </a:r>
          </a:p>
          <a:p>
            <a:pPr marL="800100" lvl="1" indent="-342900">
              <a:buFont typeface="+mj-lt"/>
              <a:buAutoNum type="arabicPeriod"/>
            </a:pPr>
            <a:r>
              <a:rPr lang="en-US" dirty="0"/>
              <a:t>Falling from bikes, skateboards, trees in 1 study</a:t>
            </a:r>
          </a:p>
          <a:p>
            <a:pPr marL="800100" lvl="1" indent="-342900">
              <a:buFont typeface="+mj-lt"/>
              <a:buAutoNum type="arabicPeriod"/>
            </a:pPr>
            <a:r>
              <a:rPr lang="en-US" dirty="0"/>
              <a:t>In Sport: Hockey, football, baseball – 33.5%</a:t>
            </a:r>
          </a:p>
          <a:p>
            <a:pPr marL="800100" lvl="1" indent="-342900">
              <a:buFont typeface="+mj-lt"/>
              <a:buAutoNum type="arabicPeriod"/>
            </a:pPr>
            <a:r>
              <a:rPr lang="en-US" dirty="0"/>
              <a:t>Skiing, biking, skateboarding – 21.7%</a:t>
            </a:r>
          </a:p>
          <a:p>
            <a:pPr marL="800100" lvl="1" indent="-342900">
              <a:buFont typeface="+mj-lt"/>
              <a:buAutoNum type="arabicPeriod"/>
            </a:pPr>
            <a:r>
              <a:rPr lang="en-US" dirty="0"/>
              <a:t>Contact sport (</a:t>
            </a:r>
            <a:r>
              <a:rPr lang="en-US" dirty="0" err="1"/>
              <a:t>american</a:t>
            </a:r>
            <a:r>
              <a:rPr lang="en-US" dirty="0"/>
              <a:t> football) most reported</a:t>
            </a:r>
          </a:p>
          <a:p>
            <a:pPr marL="342900" indent="-342900">
              <a:buFont typeface="+mj-lt"/>
              <a:buAutoNum type="arabicPeriod"/>
            </a:pPr>
            <a:endParaRPr lang="en-US" dirty="0"/>
          </a:p>
          <a:p>
            <a:pPr algn="ctr"/>
            <a:r>
              <a:rPr lang="en-US" dirty="0"/>
              <a:t>You decide: </a:t>
            </a:r>
            <a:r>
              <a:rPr lang="en-US" dirty="0">
                <a:hlinkClick r:id="rId2"/>
              </a:rPr>
              <a:t>this </a:t>
            </a:r>
            <a:r>
              <a:rPr lang="en-US" dirty="0"/>
              <a:t>or </a:t>
            </a:r>
            <a:r>
              <a:rPr lang="en-US" dirty="0">
                <a:hlinkClick r:id="rId3"/>
              </a:rPr>
              <a:t>this</a:t>
            </a:r>
            <a:endParaRPr lang="en-US" dirty="0"/>
          </a:p>
          <a:p>
            <a:pPr algn="ctr"/>
            <a:endParaRPr lang="en-US" dirty="0"/>
          </a:p>
          <a:p>
            <a:r>
              <a:rPr lang="en-US" u="sng" dirty="0"/>
              <a:t>Mediate the remaining risk with:</a:t>
            </a:r>
          </a:p>
          <a:p>
            <a:pPr marL="342900" indent="-342900">
              <a:buFont typeface="+mj-lt"/>
              <a:buAutoNum type="arabicPeriod"/>
            </a:pPr>
            <a:r>
              <a:rPr lang="en-US" dirty="0"/>
              <a:t>Appropriate training plan</a:t>
            </a:r>
          </a:p>
          <a:p>
            <a:pPr marL="342900" indent="-342900">
              <a:buFont typeface="+mj-lt"/>
              <a:buAutoNum type="arabicPeriod"/>
            </a:pPr>
            <a:r>
              <a:rPr lang="en-US" dirty="0"/>
              <a:t>Appropriately trained coach</a:t>
            </a:r>
          </a:p>
          <a:p>
            <a:pPr marL="342900" indent="-342900">
              <a:buFont typeface="+mj-lt"/>
              <a:buAutoNum type="arabicPeriod"/>
            </a:pPr>
            <a:r>
              <a:rPr lang="en-US" dirty="0"/>
              <a:t>Appropriate supervision</a:t>
            </a:r>
          </a:p>
          <a:p>
            <a:endParaRPr lang="en-US" dirty="0"/>
          </a:p>
          <a:p>
            <a:endParaRPr lang="en-US" dirty="0"/>
          </a:p>
          <a:p>
            <a:pPr marL="342900" indent="-342900">
              <a:buFont typeface="+mj-lt"/>
              <a:buAutoNum type="arabicPeriod"/>
            </a:pPr>
            <a:endParaRPr lang="en-US" dirty="0"/>
          </a:p>
        </p:txBody>
      </p:sp>
      <p:pic>
        <p:nvPicPr>
          <p:cNvPr id="1026" name="Picture 2" descr="Image result for bone growth plat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667000"/>
            <a:ext cx="2238375"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5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xEl>
                                              <p:pRg st="16" end="1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Myths and fallacies of youth training</a:t>
            </a:r>
          </a:p>
          <a:p>
            <a:endParaRPr lang="en-US" sz="2800" dirty="0"/>
          </a:p>
          <a:p>
            <a:endParaRPr lang="en-US" dirty="0"/>
          </a:p>
        </p:txBody>
      </p:sp>
      <p:sp>
        <p:nvSpPr>
          <p:cNvPr id="2" name="TextBox 1"/>
          <p:cNvSpPr txBox="1"/>
          <p:nvPr/>
        </p:nvSpPr>
        <p:spPr>
          <a:xfrm>
            <a:off x="462366" y="1282504"/>
            <a:ext cx="8077200" cy="4247317"/>
          </a:xfrm>
          <a:prstGeom prst="rect">
            <a:avLst/>
          </a:prstGeom>
          <a:noFill/>
        </p:spPr>
        <p:txBody>
          <a:bodyPr wrap="square" rtlCol="0">
            <a:spAutoFit/>
          </a:bodyPr>
          <a:lstStyle/>
          <a:p>
            <a:r>
              <a:rPr lang="en-US" dirty="0">
                <a:solidFill>
                  <a:srgbClr val="FF0000"/>
                </a:solidFill>
              </a:rPr>
              <a:t>Weight Training Stunts Growth – FALSE!</a:t>
            </a:r>
          </a:p>
          <a:p>
            <a:endParaRPr lang="en-US" dirty="0">
              <a:solidFill>
                <a:srgbClr val="FF0000"/>
              </a:solidFill>
            </a:endParaRPr>
          </a:p>
          <a:p>
            <a:r>
              <a:rPr lang="en-US" b="1" u="sng" dirty="0"/>
              <a:t>In reality:</a:t>
            </a:r>
          </a:p>
          <a:p>
            <a:pPr marL="342900" indent="-342900">
              <a:buFont typeface="+mj-lt"/>
              <a:buAutoNum type="arabicPeriod"/>
            </a:pPr>
            <a:r>
              <a:rPr lang="en-US" dirty="0"/>
              <a:t>Bone tissue requires stress for adaptation</a:t>
            </a:r>
          </a:p>
          <a:p>
            <a:pPr marL="342900" indent="-342900">
              <a:buFont typeface="+mj-lt"/>
              <a:buAutoNum type="arabicPeriod"/>
            </a:pPr>
            <a:r>
              <a:rPr lang="en-US" dirty="0"/>
              <a:t>BMD shown higher in youth weightlifters vs matched controls/adults</a:t>
            </a:r>
          </a:p>
          <a:p>
            <a:pPr marL="342900" indent="-342900">
              <a:buFont typeface="+mj-lt"/>
              <a:buAutoNum type="arabicPeriod"/>
            </a:pPr>
            <a:r>
              <a:rPr lang="en-US" dirty="0"/>
              <a:t>Weight bearing suggested more important than calcium in BMD in adulthood</a:t>
            </a:r>
          </a:p>
          <a:p>
            <a:endParaRPr lang="en-GB" dirty="0"/>
          </a:p>
          <a:p>
            <a:pPr algn="ctr"/>
            <a:r>
              <a:rPr lang="en-GB" i="1" dirty="0">
                <a:solidFill>
                  <a:srgbClr val="0070C0"/>
                </a:solidFill>
              </a:rPr>
              <a:t>“Contrary to the majority of these misconceptions however, research suggests that childhood to adolescence is in the fact the most opportune time for bones to respond to the compressive and tensile forces experienced during weight bearing exercise.”</a:t>
            </a:r>
          </a:p>
          <a:p>
            <a:pPr algn="r"/>
            <a:r>
              <a:rPr lang="en-GB" sz="1400" dirty="0"/>
              <a:t>- Strength and Conditioning for Youth Athletes (Lloyd and Oliver)</a:t>
            </a:r>
            <a:endParaRPr lang="en-US" sz="1400"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A07512C2-5DA8-403E-BD91-A08F733C50D4}"/>
              </a:ext>
            </a:extLst>
          </p:cNvPr>
          <p:cNvPicPr>
            <a:picLocks noChangeAspect="1"/>
          </p:cNvPicPr>
          <p:nvPr/>
        </p:nvPicPr>
        <p:blipFill rotWithShape="1">
          <a:blip r:embed="rId2">
            <a:extLst>
              <a:ext uri="{28A0092B-C50C-407E-A947-70E740481C1C}">
                <a14:useLocalDpi xmlns:a14="http://schemas.microsoft.com/office/drawing/2010/main" val="0"/>
              </a:ext>
            </a:extLst>
          </a:blip>
          <a:srcRect l="8334" r="22500"/>
          <a:stretch/>
        </p:blipFill>
        <p:spPr>
          <a:xfrm>
            <a:off x="2694034" y="4424921"/>
            <a:ext cx="3679731" cy="2209800"/>
          </a:xfrm>
          <a:prstGeom prst="rect">
            <a:avLst/>
          </a:prstGeom>
        </p:spPr>
      </p:pic>
      <p:pic>
        <p:nvPicPr>
          <p:cNvPr id="1028" name="Picture 4" descr="Image result for bone mass cycle through lif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581"/>
          <a:stretch/>
        </p:blipFill>
        <p:spPr bwMode="auto">
          <a:xfrm>
            <a:off x="2057400" y="4378211"/>
            <a:ext cx="4887132" cy="25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Myths and fallacies of youth training</a:t>
            </a:r>
          </a:p>
          <a:p>
            <a:endParaRPr lang="en-US" sz="2800" dirty="0"/>
          </a:p>
          <a:p>
            <a:endParaRPr lang="en-US" dirty="0"/>
          </a:p>
        </p:txBody>
      </p:sp>
      <p:sp>
        <p:nvSpPr>
          <p:cNvPr id="2" name="TextBox 1"/>
          <p:cNvSpPr txBox="1"/>
          <p:nvPr/>
        </p:nvSpPr>
        <p:spPr>
          <a:xfrm>
            <a:off x="304800" y="1295400"/>
            <a:ext cx="8572500" cy="1477328"/>
          </a:xfrm>
          <a:prstGeom prst="rect">
            <a:avLst/>
          </a:prstGeom>
          <a:noFill/>
        </p:spPr>
        <p:txBody>
          <a:bodyPr wrap="square" rtlCol="0">
            <a:spAutoFit/>
          </a:bodyPr>
          <a:lstStyle/>
          <a:p>
            <a:r>
              <a:rPr lang="en-US" dirty="0">
                <a:solidFill>
                  <a:srgbClr val="FF0000"/>
                </a:solidFill>
              </a:rPr>
              <a:t>Children should only do trunk/core training they don’t benefit from strength – FALSE!</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pic>
        <p:nvPicPr>
          <p:cNvPr id="7" name="Picture 3" descr="https://ylmsportscience.files.wordpress.com/2016/02/f37fa-re-meta-analysis-youth.png?w=62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394" y="1828800"/>
            <a:ext cx="619901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2F65C99-14AB-4C1A-943C-C86704B3EB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898353" cy="5241130"/>
          </a:xfrm>
        </p:spPr>
      </p:pic>
      <p:pic>
        <p:nvPicPr>
          <p:cNvPr id="7" name="Picture 6">
            <a:extLst>
              <a:ext uri="{FF2B5EF4-FFF2-40B4-BE49-F238E27FC236}">
                <a16:creationId xmlns:a16="http://schemas.microsoft.com/office/drawing/2014/main" id="{DDA8C91D-DCE4-447A-A177-8D531CC42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6" y="0"/>
            <a:ext cx="9026468" cy="6858000"/>
          </a:xfrm>
          <a:prstGeom prst="rect">
            <a:avLst/>
          </a:prstGeom>
        </p:spPr>
      </p:pic>
    </p:spTree>
    <p:extLst>
      <p:ext uri="{BB962C8B-B14F-4D97-AF65-F5344CB8AC3E}">
        <p14:creationId xmlns:p14="http://schemas.microsoft.com/office/powerpoint/2010/main" val="700561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3CA25C-56AC-4F3F-B0C5-32CECC2A1D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0"/>
            <a:ext cx="4724484" cy="6911462"/>
          </a:xfrm>
        </p:spPr>
      </p:pic>
      <p:sp>
        <p:nvSpPr>
          <p:cNvPr id="6" name="TextBox 5">
            <a:extLst>
              <a:ext uri="{FF2B5EF4-FFF2-40B4-BE49-F238E27FC236}">
                <a16:creationId xmlns:a16="http://schemas.microsoft.com/office/drawing/2014/main" id="{F43FCB60-25F6-47D6-93A3-11AFF5A21104}"/>
              </a:ext>
            </a:extLst>
          </p:cNvPr>
          <p:cNvSpPr txBox="1"/>
          <p:nvPr/>
        </p:nvSpPr>
        <p:spPr>
          <a:xfrm>
            <a:off x="304800" y="381000"/>
            <a:ext cx="3733800" cy="1231106"/>
          </a:xfrm>
          <a:prstGeom prst="rect">
            <a:avLst/>
          </a:prstGeom>
          <a:noFill/>
        </p:spPr>
        <p:txBody>
          <a:bodyPr wrap="square" rtlCol="0">
            <a:spAutoFit/>
          </a:bodyPr>
          <a:lstStyle/>
          <a:p>
            <a:r>
              <a:rPr lang="en-US" sz="2800" b="1" u="sng" dirty="0"/>
              <a:t>Reality</a:t>
            </a:r>
          </a:p>
          <a:p>
            <a:endParaRPr lang="en-US" sz="2800" dirty="0"/>
          </a:p>
          <a:p>
            <a:endParaRPr lang="en-US" dirty="0"/>
          </a:p>
        </p:txBody>
      </p:sp>
      <p:sp>
        <p:nvSpPr>
          <p:cNvPr id="7" name="TextBox 6">
            <a:extLst>
              <a:ext uri="{FF2B5EF4-FFF2-40B4-BE49-F238E27FC236}">
                <a16:creationId xmlns:a16="http://schemas.microsoft.com/office/drawing/2014/main" id="{B47D4024-CF4E-406B-AFF2-7C24F973041E}"/>
              </a:ext>
            </a:extLst>
          </p:cNvPr>
          <p:cNvSpPr txBox="1"/>
          <p:nvPr/>
        </p:nvSpPr>
        <p:spPr>
          <a:xfrm>
            <a:off x="304800" y="1295400"/>
            <a:ext cx="37338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Resistance training is a foundation for athletic development</a:t>
            </a:r>
          </a:p>
          <a:p>
            <a:endParaRPr lang="en-US" dirty="0"/>
          </a:p>
          <a:p>
            <a:pPr marL="285750" indent="-285750">
              <a:buFont typeface="Arial" panose="020B0604020202020204" pitchFamily="34" charset="0"/>
              <a:buChar char="•"/>
            </a:pPr>
            <a:r>
              <a:rPr lang="en-US" dirty="0"/>
              <a:t>Stronger athletes better prepared for harder demands</a:t>
            </a:r>
          </a:p>
          <a:p>
            <a:endParaRPr lang="en-US" dirty="0"/>
          </a:p>
          <a:p>
            <a:pPr marL="285750" indent="-285750">
              <a:buFont typeface="Arial" panose="020B0604020202020204" pitchFamily="34" charset="0"/>
              <a:buChar char="•"/>
            </a:pPr>
            <a:r>
              <a:rPr lang="en-US" dirty="0"/>
              <a:t>Improve health and injury risk</a:t>
            </a:r>
          </a:p>
          <a:p>
            <a:endParaRPr lang="en-US" dirty="0"/>
          </a:p>
          <a:p>
            <a:pPr marL="285750" indent="-285750">
              <a:buFont typeface="Arial" panose="020B0604020202020204" pitchFamily="34" charset="0"/>
              <a:buChar char="•"/>
            </a:pPr>
            <a:r>
              <a:rPr lang="en-US" dirty="0"/>
              <a:t>Education/Instruction should start early</a:t>
            </a:r>
          </a:p>
          <a:p>
            <a:endParaRPr lang="en-US" dirty="0"/>
          </a:p>
          <a:p>
            <a:pPr marL="285750" indent="-285750">
              <a:buFont typeface="Arial" panose="020B0604020202020204" pitchFamily="34" charset="0"/>
              <a:buChar char="•"/>
            </a:pPr>
            <a:r>
              <a:rPr lang="en-US" dirty="0"/>
              <a:t>Participation should be ongoing as adaptations regress with detraining</a:t>
            </a:r>
          </a:p>
          <a:p>
            <a:endParaRPr lang="en-US" dirty="0"/>
          </a:p>
          <a:p>
            <a:pPr marL="285750" indent="-285750">
              <a:buFont typeface="Arial" panose="020B0604020202020204" pitchFamily="34" charset="0"/>
              <a:buChar char="•"/>
            </a:pPr>
            <a:r>
              <a:rPr lang="en-US" dirty="0"/>
              <a:t>Traditional fears are unfounded</a:t>
            </a:r>
          </a:p>
          <a:p>
            <a:pPr marL="285750" indent="-285750">
              <a:buFont typeface="Arial" panose="020B0604020202020204" pitchFamily="34" charset="0"/>
              <a:buChar char="•"/>
            </a:pPr>
            <a:endParaRPr lang="en-US" dirty="0"/>
          </a:p>
          <a:p>
            <a:endParaRPr lang="en-US" dirty="0">
              <a:solidFill>
                <a:srgbClr val="FF0000"/>
              </a:solidFill>
            </a:endParaRPr>
          </a:p>
        </p:txBody>
      </p:sp>
    </p:spTree>
    <p:extLst>
      <p:ext uri="{BB962C8B-B14F-4D97-AF65-F5344CB8AC3E}">
        <p14:creationId xmlns:p14="http://schemas.microsoft.com/office/powerpoint/2010/main" val="711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extBox 4"/>
          <p:cNvSpPr txBox="1"/>
          <p:nvPr/>
        </p:nvSpPr>
        <p:spPr>
          <a:xfrm>
            <a:off x="304800" y="381000"/>
            <a:ext cx="8458200" cy="3108543"/>
          </a:xfrm>
          <a:prstGeom prst="rect">
            <a:avLst/>
          </a:prstGeom>
          <a:noFill/>
        </p:spPr>
        <p:txBody>
          <a:bodyPr wrap="square" rtlCol="0">
            <a:spAutoFit/>
          </a:bodyPr>
          <a:lstStyle/>
          <a:p>
            <a:r>
              <a:rPr lang="en-US" sz="2800" b="1" u="sng" dirty="0"/>
              <a:t>Myths and fallacies of youth training</a:t>
            </a:r>
          </a:p>
          <a:p>
            <a:endParaRPr lang="en-US" sz="2800" dirty="0"/>
          </a:p>
          <a:p>
            <a:r>
              <a:rPr lang="en-US" sz="2000" b="1" u="sng" dirty="0"/>
              <a:t>Take home messages:</a:t>
            </a:r>
          </a:p>
          <a:p>
            <a:endParaRPr lang="en-US" sz="2000" dirty="0"/>
          </a:p>
          <a:p>
            <a:pPr marL="342900" indent="-342900">
              <a:buFont typeface="+mj-lt"/>
              <a:buAutoNum type="arabicPeriod"/>
            </a:pPr>
            <a:r>
              <a:rPr lang="en-US" sz="2000" dirty="0"/>
              <a:t>Don’t </a:t>
            </a:r>
            <a:r>
              <a:rPr lang="en-US" sz="2000" dirty="0" err="1"/>
              <a:t>demonise</a:t>
            </a:r>
            <a:r>
              <a:rPr lang="en-US" sz="2000" dirty="0"/>
              <a:t> specific exercises, understand when/why/how to use</a:t>
            </a:r>
          </a:p>
          <a:p>
            <a:pPr marL="342900" indent="-342900">
              <a:buFont typeface="+mj-lt"/>
              <a:buAutoNum type="arabicPeriod"/>
            </a:pPr>
            <a:r>
              <a:rPr lang="en-US" sz="2000" dirty="0"/>
              <a:t>Strength training is safe for youth athletes</a:t>
            </a:r>
          </a:p>
          <a:p>
            <a:pPr marL="342900" indent="-342900">
              <a:buFont typeface="+mj-lt"/>
              <a:buAutoNum type="arabicPeriod"/>
            </a:pPr>
            <a:r>
              <a:rPr lang="en-US" sz="2000" dirty="0"/>
              <a:t>Strength does not stunt injure growth plates – high impact collisions do!</a:t>
            </a:r>
          </a:p>
          <a:p>
            <a:pPr marL="342900" indent="-342900">
              <a:buFont typeface="+mj-lt"/>
              <a:buAutoNum type="arabicPeriod"/>
            </a:pPr>
            <a:r>
              <a:rPr lang="en-US" sz="2000" dirty="0"/>
              <a:t>Youth athletes can benefit from strength training (now/adulthood/old age)</a:t>
            </a:r>
          </a:p>
          <a:p>
            <a:pPr marL="342900" indent="-342900">
              <a:buFont typeface="+mj-lt"/>
              <a:buAutoNum type="arabicPeriod"/>
            </a:pPr>
            <a:r>
              <a:rPr lang="en-US" sz="2000" dirty="0"/>
              <a:t>Youth athletes should not just focus on “core” work alone</a:t>
            </a:r>
          </a:p>
        </p:txBody>
      </p:sp>
      <p:pic>
        <p:nvPicPr>
          <p:cNvPr id="5122"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3962400"/>
            <a:ext cx="6400800" cy="278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D5D8721-3F02-4DD4-98BC-8D3A23073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8839200" cy="4572000"/>
          </a:xfrm>
          <a:prstGeom prst="rect">
            <a:avLst/>
          </a:prstGeom>
        </p:spPr>
      </p:pic>
    </p:spTree>
    <p:extLst>
      <p:ext uri="{BB962C8B-B14F-4D97-AF65-F5344CB8AC3E}">
        <p14:creationId xmlns:p14="http://schemas.microsoft.com/office/powerpoint/2010/main" val="1196333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Integrating physical preparation into technical sessions</a:t>
            </a:r>
          </a:p>
          <a:p>
            <a:endParaRPr lang="en-US" sz="2800" dirty="0"/>
          </a:p>
          <a:p>
            <a:endParaRPr lang="en-US" dirty="0"/>
          </a:p>
        </p:txBody>
      </p:sp>
      <p:pic>
        <p:nvPicPr>
          <p:cNvPr id="5124" name="Picture 4" descr="Image result for youth physical development model">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844" y="990600"/>
            <a:ext cx="7114156" cy="522646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3581400"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57945"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33600"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202382" y="6204312"/>
            <a:ext cx="3713018" cy="584775"/>
          </a:xfrm>
          <a:prstGeom prst="rect">
            <a:avLst/>
          </a:prstGeom>
          <a:noFill/>
        </p:spPr>
        <p:txBody>
          <a:bodyPr wrap="square" rtlCol="0">
            <a:spAutoFit/>
          </a:bodyPr>
          <a:lstStyle/>
          <a:p>
            <a:r>
              <a:rPr lang="en-US" sz="1600" dirty="0"/>
              <a:t>The Youth Physical Development Model </a:t>
            </a:r>
          </a:p>
          <a:p>
            <a:r>
              <a:rPr lang="en-US" sz="1600" dirty="0"/>
              <a:t>(YPD) – Lloyd and Oliver 2012</a:t>
            </a:r>
          </a:p>
        </p:txBody>
      </p:sp>
    </p:spTree>
    <p:extLst>
      <p:ext uri="{BB962C8B-B14F-4D97-AF65-F5344CB8AC3E}">
        <p14:creationId xmlns:p14="http://schemas.microsoft.com/office/powerpoint/2010/main" val="34374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Integrating physical preparation into technical sessions</a:t>
            </a:r>
          </a:p>
          <a:p>
            <a:endParaRPr lang="en-US" sz="2800" dirty="0"/>
          </a:p>
          <a:p>
            <a:endParaRPr lang="en-US" dirty="0"/>
          </a:p>
        </p:txBody>
      </p:sp>
      <p:pic>
        <p:nvPicPr>
          <p:cNvPr id="5122" name="Picture 2" descr="Image result for youth physical development model">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269" y="996553"/>
            <a:ext cx="7101731" cy="524574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209800"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38600"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0" y="2895600"/>
            <a:ext cx="609600" cy="45635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02382" y="6204312"/>
            <a:ext cx="3713018" cy="584775"/>
          </a:xfrm>
          <a:prstGeom prst="rect">
            <a:avLst/>
          </a:prstGeom>
          <a:noFill/>
        </p:spPr>
        <p:txBody>
          <a:bodyPr wrap="square" rtlCol="0">
            <a:spAutoFit/>
          </a:bodyPr>
          <a:lstStyle/>
          <a:p>
            <a:r>
              <a:rPr lang="en-US" sz="1600" dirty="0"/>
              <a:t>The Youth Physical Development Model </a:t>
            </a:r>
          </a:p>
          <a:p>
            <a:r>
              <a:rPr lang="en-US" sz="1600" dirty="0"/>
              <a:t>(YPD) – Lloyd and Oliver 2012</a:t>
            </a:r>
          </a:p>
        </p:txBody>
      </p:sp>
    </p:spTree>
    <p:extLst>
      <p:ext uri="{BB962C8B-B14F-4D97-AF65-F5344CB8AC3E}">
        <p14:creationId xmlns:p14="http://schemas.microsoft.com/office/powerpoint/2010/main" val="276746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800219"/>
          </a:xfrm>
          <a:prstGeom prst="rect">
            <a:avLst/>
          </a:prstGeom>
          <a:noFill/>
        </p:spPr>
        <p:txBody>
          <a:bodyPr wrap="square" rtlCol="0">
            <a:spAutoFit/>
          </a:bodyPr>
          <a:lstStyle/>
          <a:p>
            <a:endParaRPr lang="en-US" sz="2800" dirty="0"/>
          </a:p>
          <a:p>
            <a:endParaRPr lang="en-US" dirty="0"/>
          </a:p>
        </p:txBody>
      </p:sp>
      <p:sp>
        <p:nvSpPr>
          <p:cNvPr id="2" name="AutoShape 2" descr="Image result for child press up"/>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child press up"/>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hild press up"/>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child press up"/>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Image result for child inverted row"/>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Image result for child inverted row"/>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8" name="Picture 18" descr="Image result for child press up">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014487" cy="2011305"/>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Image result for baby pull up">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21" b="6420"/>
          <a:stretch/>
        </p:blipFill>
        <p:spPr bwMode="auto">
          <a:xfrm>
            <a:off x="6303405" y="3879272"/>
            <a:ext cx="2611995" cy="2978728"/>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Image result for baby squa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5200"/>
            <a:ext cx="2487826"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64" name="Picture 24" descr="Related image">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536" r="8480" b="11432"/>
          <a:stretch/>
        </p:blipFill>
        <p:spPr bwMode="auto">
          <a:xfrm>
            <a:off x="5992091" y="0"/>
            <a:ext cx="2923309" cy="29787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AF9912E-C482-4A70-8FB2-F47016A371F6}"/>
              </a:ext>
            </a:extLst>
          </p:cNvPr>
          <p:cNvPicPr>
            <a:picLocks noChangeAspect="1"/>
          </p:cNvPicPr>
          <p:nvPr/>
        </p:nvPicPr>
        <p:blipFill rotWithShape="1">
          <a:blip r:embed="rId10">
            <a:extLst>
              <a:ext uri="{28A0092B-C50C-407E-A947-70E740481C1C}">
                <a14:useLocalDpi xmlns:a14="http://schemas.microsoft.com/office/drawing/2010/main" val="0"/>
              </a:ext>
            </a:extLst>
          </a:blip>
          <a:srcRect l="51236" t="34993" r="25558" b="11904"/>
          <a:stretch/>
        </p:blipFill>
        <p:spPr>
          <a:xfrm>
            <a:off x="3429000" y="4986236"/>
            <a:ext cx="2209801" cy="1871764"/>
          </a:xfrm>
          <a:prstGeom prst="rect">
            <a:avLst/>
          </a:prstGeom>
        </p:spPr>
      </p:pic>
      <p:graphicFrame>
        <p:nvGraphicFramePr>
          <p:cNvPr id="10" name="Diagram 9"/>
          <p:cNvGraphicFramePr/>
          <p:nvPr>
            <p:extLst>
              <p:ext uri="{D42A27DB-BD31-4B8C-83A1-F6EECF244321}">
                <p14:modId xmlns:p14="http://schemas.microsoft.com/office/powerpoint/2010/main" val="360745071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9002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4267200" cy="1538883"/>
          </a:xfrm>
          <a:prstGeom prst="rect">
            <a:avLst/>
          </a:prstGeom>
          <a:noFill/>
        </p:spPr>
        <p:txBody>
          <a:bodyPr wrap="square" rtlCol="0">
            <a:spAutoFit/>
          </a:bodyPr>
          <a:lstStyle/>
          <a:p>
            <a:r>
              <a:rPr lang="en-US" sz="2800" b="1" u="sng" dirty="0"/>
              <a:t>Who am I?</a:t>
            </a:r>
          </a:p>
          <a:p>
            <a:endParaRPr lang="en-US" sz="2800" dirty="0"/>
          </a:p>
          <a:p>
            <a:endParaRPr lang="en-US" sz="2000" dirty="0"/>
          </a:p>
          <a:p>
            <a:endParaRPr lang="en-US" dirty="0"/>
          </a:p>
        </p:txBody>
      </p:sp>
      <p:pic>
        <p:nvPicPr>
          <p:cNvPr id="3" name="Picture 2">
            <a:extLst>
              <a:ext uri="{FF2B5EF4-FFF2-40B4-BE49-F238E27FC236}">
                <a16:creationId xmlns:a16="http://schemas.microsoft.com/office/drawing/2014/main" id="{1EB0F045-9E02-412F-941D-46AAF9A9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50441"/>
            <a:ext cx="6754275" cy="4648200"/>
          </a:xfrm>
          <a:prstGeom prst="rect">
            <a:avLst/>
          </a:prstGeom>
        </p:spPr>
      </p:pic>
      <p:pic>
        <p:nvPicPr>
          <p:cNvPr id="4" name="Picture 3">
            <a:extLst>
              <a:ext uri="{FF2B5EF4-FFF2-40B4-BE49-F238E27FC236}">
                <a16:creationId xmlns:a16="http://schemas.microsoft.com/office/drawing/2014/main" id="{8076B216-04A9-481A-A98D-73CDE85BD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50441"/>
            <a:ext cx="1711935" cy="1953620"/>
          </a:xfrm>
          <a:prstGeom prst="rect">
            <a:avLst/>
          </a:prstGeom>
        </p:spPr>
      </p:pic>
      <p:pic>
        <p:nvPicPr>
          <p:cNvPr id="8" name="Picture 7">
            <a:extLst>
              <a:ext uri="{FF2B5EF4-FFF2-40B4-BE49-F238E27FC236}">
                <a16:creationId xmlns:a16="http://schemas.microsoft.com/office/drawing/2014/main" id="{AB681875-28AF-458D-AACA-91B9A7534A65}"/>
              </a:ext>
            </a:extLst>
          </p:cNvPr>
          <p:cNvPicPr>
            <a:picLocks noChangeAspect="1"/>
          </p:cNvPicPr>
          <p:nvPr/>
        </p:nvPicPr>
        <p:blipFill rotWithShape="1">
          <a:blip r:embed="rId4">
            <a:extLst>
              <a:ext uri="{28A0092B-C50C-407E-A947-70E740481C1C}">
                <a14:useLocalDpi xmlns:a14="http://schemas.microsoft.com/office/drawing/2010/main" val="0"/>
              </a:ext>
            </a:extLst>
          </a:blip>
          <a:srcRect l="16495" r="12028" b="9479"/>
          <a:stretch/>
        </p:blipFill>
        <p:spPr>
          <a:xfrm>
            <a:off x="152400" y="3276600"/>
            <a:ext cx="2071256" cy="1752600"/>
          </a:xfrm>
          <a:prstGeom prst="rect">
            <a:avLst/>
          </a:prstGeom>
        </p:spPr>
      </p:pic>
    </p:spTree>
    <p:extLst>
      <p:ext uri="{BB962C8B-B14F-4D97-AF65-F5344CB8AC3E}">
        <p14:creationId xmlns:p14="http://schemas.microsoft.com/office/powerpoint/2010/main" val="6282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800219"/>
          </a:xfrm>
          <a:prstGeom prst="rect">
            <a:avLst/>
          </a:prstGeom>
          <a:noFill/>
        </p:spPr>
        <p:txBody>
          <a:bodyPr wrap="square" rtlCol="0">
            <a:spAutoFit/>
          </a:bodyPr>
          <a:lstStyle/>
          <a:p>
            <a:endParaRPr lang="en-US" sz="2800"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81589201"/>
              </p:ext>
            </p:extLst>
          </p:nvPr>
        </p:nvGraphicFramePr>
        <p:xfrm>
          <a:off x="304800" y="228600"/>
          <a:ext cx="8115300" cy="6198112"/>
        </p:xfrm>
        <a:graphic>
          <a:graphicData uri="http://schemas.openxmlformats.org/drawingml/2006/table">
            <a:tbl>
              <a:tblPr firstRow="1" bandRow="1">
                <a:tableStyleId>{5C22544A-7EE6-4342-B048-85BDC9FD1C3A}</a:tableStyleId>
              </a:tblPr>
              <a:tblGrid>
                <a:gridCol w="2227729">
                  <a:extLst>
                    <a:ext uri="{9D8B030D-6E8A-4147-A177-3AD203B41FA5}">
                      <a16:colId xmlns:a16="http://schemas.microsoft.com/office/drawing/2014/main" val="20000"/>
                    </a:ext>
                  </a:extLst>
                </a:gridCol>
                <a:gridCol w="3182471">
                  <a:extLst>
                    <a:ext uri="{9D8B030D-6E8A-4147-A177-3AD203B41FA5}">
                      <a16:colId xmlns:a16="http://schemas.microsoft.com/office/drawing/2014/main" val="20001"/>
                    </a:ext>
                  </a:extLst>
                </a:gridCol>
                <a:gridCol w="2705100">
                  <a:extLst>
                    <a:ext uri="{9D8B030D-6E8A-4147-A177-3AD203B41FA5}">
                      <a16:colId xmlns:a16="http://schemas.microsoft.com/office/drawing/2014/main" val="20002"/>
                    </a:ext>
                  </a:extLst>
                </a:gridCol>
              </a:tblGrid>
              <a:tr h="437392">
                <a:tc>
                  <a:txBody>
                    <a:bodyPr/>
                    <a:lstStyle/>
                    <a:p>
                      <a:r>
                        <a:rPr lang="en-US" dirty="0"/>
                        <a:t>Movement skill</a:t>
                      </a:r>
                    </a:p>
                  </a:txBody>
                  <a:tcPr/>
                </a:tc>
                <a:tc>
                  <a:txBody>
                    <a:bodyPr/>
                    <a:lstStyle/>
                    <a:p>
                      <a:r>
                        <a:rPr lang="en-US" dirty="0"/>
                        <a:t>Gym Based Example</a:t>
                      </a:r>
                    </a:p>
                  </a:txBody>
                  <a:tcPr/>
                </a:tc>
                <a:tc>
                  <a:txBody>
                    <a:bodyPr/>
                    <a:lstStyle/>
                    <a:p>
                      <a:r>
                        <a:rPr lang="en-US" dirty="0"/>
                        <a:t>Field Based</a:t>
                      </a:r>
                      <a:r>
                        <a:rPr lang="en-US" baseline="0" dirty="0"/>
                        <a:t> Example</a:t>
                      </a:r>
                      <a:endParaRPr lang="en-US" dirty="0"/>
                    </a:p>
                  </a:txBody>
                  <a:tcPr/>
                </a:tc>
                <a:extLst>
                  <a:ext uri="{0D108BD9-81ED-4DB2-BD59-A6C34878D82A}">
                    <a16:rowId xmlns:a16="http://schemas.microsoft.com/office/drawing/2014/main" val="10000"/>
                  </a:ext>
                </a:extLst>
              </a:tr>
              <a:tr h="727788">
                <a:tc>
                  <a:txBody>
                    <a:bodyPr/>
                    <a:lstStyle/>
                    <a:p>
                      <a:r>
                        <a:rPr lang="en-US" dirty="0"/>
                        <a:t>Pushing</a:t>
                      </a:r>
                    </a:p>
                  </a:txBody>
                  <a:tcPr/>
                </a:tc>
                <a:tc>
                  <a:txBody>
                    <a:bodyPr/>
                    <a:lstStyle/>
                    <a:p>
                      <a:r>
                        <a:rPr lang="en-US" dirty="0"/>
                        <a:t>Vertical</a:t>
                      </a:r>
                      <a:r>
                        <a:rPr lang="en-US" baseline="0" dirty="0"/>
                        <a:t> -  overhead press</a:t>
                      </a:r>
                    </a:p>
                    <a:p>
                      <a:r>
                        <a:rPr lang="en-US" baseline="0" dirty="0"/>
                        <a:t>Horizontal – press up, bench press</a:t>
                      </a:r>
                      <a:endParaRPr lang="en-US" dirty="0"/>
                    </a:p>
                  </a:txBody>
                  <a:tcPr/>
                </a:tc>
                <a:tc>
                  <a:txBody>
                    <a:bodyPr/>
                    <a:lstStyle/>
                    <a:p>
                      <a:r>
                        <a:rPr lang="en-US" dirty="0"/>
                        <a:t>½</a:t>
                      </a:r>
                      <a:r>
                        <a:rPr lang="en-US" baseline="0" dirty="0"/>
                        <a:t> press up, press up, throws</a:t>
                      </a:r>
                      <a:endParaRPr lang="en-US" dirty="0"/>
                    </a:p>
                  </a:txBody>
                  <a:tcPr/>
                </a:tc>
                <a:extLst>
                  <a:ext uri="{0D108BD9-81ED-4DB2-BD59-A6C34878D82A}">
                    <a16:rowId xmlns:a16="http://schemas.microsoft.com/office/drawing/2014/main" val="10001"/>
                  </a:ext>
                </a:extLst>
              </a:tr>
              <a:tr h="567612">
                <a:tc>
                  <a:txBody>
                    <a:bodyPr/>
                    <a:lstStyle/>
                    <a:p>
                      <a:r>
                        <a:rPr lang="en-US" dirty="0"/>
                        <a:t>Pulling</a:t>
                      </a:r>
                    </a:p>
                  </a:txBody>
                  <a:tcPr/>
                </a:tc>
                <a:tc>
                  <a:txBody>
                    <a:bodyPr/>
                    <a:lstStyle/>
                    <a:p>
                      <a:r>
                        <a:rPr lang="en-US" dirty="0"/>
                        <a:t>Rowing</a:t>
                      </a:r>
                      <a:r>
                        <a:rPr lang="en-US" baseline="0" dirty="0"/>
                        <a:t> exercises</a:t>
                      </a:r>
                    </a:p>
                    <a:p>
                      <a:r>
                        <a:rPr lang="en-US" baseline="0" dirty="0"/>
                        <a:t>Pullups, pull downs</a:t>
                      </a:r>
                      <a:endParaRPr lang="en-US" dirty="0"/>
                    </a:p>
                  </a:txBody>
                  <a:tcPr/>
                </a:tc>
                <a:tc>
                  <a:txBody>
                    <a:bodyPr/>
                    <a:lstStyle/>
                    <a:p>
                      <a:r>
                        <a:rPr lang="en-US" dirty="0"/>
                        <a:t>Partner</a:t>
                      </a:r>
                      <a:r>
                        <a:rPr lang="en-US" baseline="0" dirty="0"/>
                        <a:t> pulling, sled pulling</a:t>
                      </a:r>
                      <a:endParaRPr lang="en-US" dirty="0"/>
                    </a:p>
                  </a:txBody>
                  <a:tcPr/>
                </a:tc>
                <a:extLst>
                  <a:ext uri="{0D108BD9-81ED-4DB2-BD59-A6C34878D82A}">
                    <a16:rowId xmlns:a16="http://schemas.microsoft.com/office/drawing/2014/main" val="10002"/>
                  </a:ext>
                </a:extLst>
              </a:tr>
              <a:tr h="567612">
                <a:tc>
                  <a:txBody>
                    <a:bodyPr/>
                    <a:lstStyle/>
                    <a:p>
                      <a:r>
                        <a:rPr lang="en-US" dirty="0"/>
                        <a:t>Bracing</a:t>
                      </a:r>
                    </a:p>
                  </a:txBody>
                  <a:tcPr/>
                </a:tc>
                <a:tc>
                  <a:txBody>
                    <a:bodyPr/>
                    <a:lstStyle/>
                    <a:p>
                      <a:r>
                        <a:rPr lang="en-US" dirty="0"/>
                        <a:t>Static</a:t>
                      </a:r>
                      <a:r>
                        <a:rPr lang="en-US" baseline="0" dirty="0"/>
                        <a:t> – plank, side plank</a:t>
                      </a:r>
                    </a:p>
                    <a:p>
                      <a:r>
                        <a:rPr lang="en-US" baseline="0" dirty="0"/>
                        <a:t>Dynamic – </a:t>
                      </a:r>
                      <a:r>
                        <a:rPr lang="en-US" baseline="0" dirty="0" err="1"/>
                        <a:t>stabilising</a:t>
                      </a:r>
                      <a:r>
                        <a:rPr lang="en-US" baseline="0" dirty="0"/>
                        <a:t> trunk in other exercises</a:t>
                      </a:r>
                    </a:p>
                  </a:txBody>
                  <a:tcPr/>
                </a:tc>
                <a:tc>
                  <a:txBody>
                    <a:bodyPr/>
                    <a:lstStyle/>
                    <a:p>
                      <a:r>
                        <a:rPr lang="en-US" baseline="0" dirty="0"/>
                        <a:t>Planks, side planks, dynamic </a:t>
                      </a:r>
                      <a:r>
                        <a:rPr lang="en-US" baseline="0" dirty="0" err="1"/>
                        <a:t>stabilising</a:t>
                      </a:r>
                      <a:r>
                        <a:rPr lang="en-US" baseline="0" dirty="0"/>
                        <a:t> in other movements</a:t>
                      </a:r>
                    </a:p>
                  </a:txBody>
                  <a:tcPr/>
                </a:tc>
                <a:extLst>
                  <a:ext uri="{0D108BD9-81ED-4DB2-BD59-A6C34878D82A}">
                    <a16:rowId xmlns:a16="http://schemas.microsoft.com/office/drawing/2014/main" val="10003"/>
                  </a:ext>
                </a:extLst>
              </a:tr>
              <a:tr h="567612">
                <a:tc>
                  <a:txBody>
                    <a:bodyPr/>
                    <a:lstStyle/>
                    <a:p>
                      <a:r>
                        <a:rPr lang="en-US" dirty="0"/>
                        <a:t>Squatting (single leg)</a:t>
                      </a:r>
                    </a:p>
                  </a:txBody>
                  <a:tcPr/>
                </a:tc>
                <a:tc>
                  <a:txBody>
                    <a:bodyPr/>
                    <a:lstStyle/>
                    <a:p>
                      <a:r>
                        <a:rPr lang="en-US" dirty="0"/>
                        <a:t>Bodyweight</a:t>
                      </a:r>
                      <a:r>
                        <a:rPr lang="en-US" baseline="0" dirty="0"/>
                        <a:t> squat, goblet squat, overhead squat, front squat, back squat, lunge, step ups, lateral lunge, single leg squat</a:t>
                      </a:r>
                      <a:endParaRPr lang="en-US" dirty="0"/>
                    </a:p>
                  </a:txBody>
                  <a:tcPr/>
                </a:tc>
                <a:tc>
                  <a:txBody>
                    <a:bodyPr/>
                    <a:lstStyle/>
                    <a:p>
                      <a:r>
                        <a:rPr lang="en-US" dirty="0"/>
                        <a:t>Bodyweight squat, goblet squat (hold</a:t>
                      </a:r>
                      <a:r>
                        <a:rPr lang="en-US" baseline="0" dirty="0"/>
                        <a:t> implement), forward lunge, backward lunge, step ups, lateral lunge</a:t>
                      </a:r>
                      <a:endParaRPr lang="en-US" dirty="0"/>
                    </a:p>
                  </a:txBody>
                  <a:tcPr/>
                </a:tc>
                <a:extLst>
                  <a:ext uri="{0D108BD9-81ED-4DB2-BD59-A6C34878D82A}">
                    <a16:rowId xmlns:a16="http://schemas.microsoft.com/office/drawing/2014/main" val="10004"/>
                  </a:ext>
                </a:extLst>
              </a:tr>
              <a:tr h="567612">
                <a:tc>
                  <a:txBody>
                    <a:bodyPr/>
                    <a:lstStyle/>
                    <a:p>
                      <a:r>
                        <a:rPr lang="en-US" dirty="0"/>
                        <a:t>Hinging</a:t>
                      </a:r>
                    </a:p>
                  </a:txBody>
                  <a:tcPr/>
                </a:tc>
                <a:tc>
                  <a:txBody>
                    <a:bodyPr/>
                    <a:lstStyle/>
                    <a:p>
                      <a:r>
                        <a:rPr lang="en-US" dirty="0"/>
                        <a:t>Romanian deadlift, deadlift,</a:t>
                      </a:r>
                      <a:r>
                        <a:rPr lang="en-US" baseline="0" dirty="0"/>
                        <a:t> good morning, </a:t>
                      </a:r>
                      <a:endParaRPr lang="en-US" dirty="0"/>
                    </a:p>
                  </a:txBody>
                  <a:tcPr/>
                </a:tc>
                <a:tc>
                  <a:txBody>
                    <a:bodyPr/>
                    <a:lstStyle/>
                    <a:p>
                      <a:r>
                        <a:rPr lang="en-US" dirty="0"/>
                        <a:t>Arabesques,</a:t>
                      </a:r>
                      <a:r>
                        <a:rPr lang="en-US" baseline="0" dirty="0"/>
                        <a:t> </a:t>
                      </a:r>
                      <a:endParaRPr lang="en-US" dirty="0"/>
                    </a:p>
                  </a:txBody>
                  <a:tcPr/>
                </a:tc>
                <a:extLst>
                  <a:ext uri="{0D108BD9-81ED-4DB2-BD59-A6C34878D82A}">
                    <a16:rowId xmlns:a16="http://schemas.microsoft.com/office/drawing/2014/main" val="10005"/>
                  </a:ext>
                </a:extLst>
              </a:tr>
              <a:tr h="567612">
                <a:tc>
                  <a:txBody>
                    <a:bodyPr/>
                    <a:lstStyle/>
                    <a:p>
                      <a:r>
                        <a:rPr lang="en-US" dirty="0"/>
                        <a:t>Jumping and landing (single leg)</a:t>
                      </a:r>
                    </a:p>
                  </a:txBody>
                  <a:tcPr/>
                </a:tc>
                <a:tc>
                  <a:txBody>
                    <a:bodyPr/>
                    <a:lstStyle/>
                    <a:p>
                      <a:r>
                        <a:rPr lang="en-US" dirty="0"/>
                        <a:t>Counter movement,</a:t>
                      </a:r>
                      <a:r>
                        <a:rPr lang="en-US" baseline="0" dirty="0"/>
                        <a:t> broad jump, box jump, pogo hops, single leg hop forward/side/zigzag</a:t>
                      </a:r>
                      <a:endParaRPr lang="en-US" dirty="0"/>
                    </a:p>
                  </a:txBody>
                  <a:tcPr/>
                </a:tc>
                <a:tc>
                  <a:txBody>
                    <a:bodyPr/>
                    <a:lstStyle/>
                    <a:p>
                      <a:r>
                        <a:rPr lang="en-US" dirty="0"/>
                        <a:t>Counter movement, broad jump, single leg hop</a:t>
                      </a:r>
                      <a:r>
                        <a:rPr lang="en-US" baseline="0" dirty="0"/>
                        <a:t> forward/side/zig zag</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2215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What this looks like in the real world</a:t>
            </a:r>
          </a:p>
          <a:p>
            <a:endParaRPr lang="en-US" sz="2800" dirty="0"/>
          </a:p>
          <a:p>
            <a:endParaRPr lang="en-US" dirty="0"/>
          </a:p>
        </p:txBody>
      </p:sp>
      <p:pic>
        <p:nvPicPr>
          <p:cNvPr id="4" name="Picture 3">
            <a:extLst>
              <a:ext uri="{FF2B5EF4-FFF2-40B4-BE49-F238E27FC236}">
                <a16:creationId xmlns:a16="http://schemas.microsoft.com/office/drawing/2014/main" id="{FE71F418-BC76-436B-817F-716B104AA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00070"/>
            <a:ext cx="4572000" cy="5715000"/>
          </a:xfrm>
          <a:prstGeom prst="rect">
            <a:avLst/>
          </a:prstGeom>
        </p:spPr>
      </p:pic>
      <p:sp>
        <p:nvSpPr>
          <p:cNvPr id="6" name="TextBox 5">
            <a:extLst>
              <a:ext uri="{FF2B5EF4-FFF2-40B4-BE49-F238E27FC236}">
                <a16:creationId xmlns:a16="http://schemas.microsoft.com/office/drawing/2014/main" id="{3989EE56-289A-440C-B59E-0AA532DE7995}"/>
              </a:ext>
            </a:extLst>
          </p:cNvPr>
          <p:cNvSpPr txBox="1"/>
          <p:nvPr/>
        </p:nvSpPr>
        <p:spPr>
          <a:xfrm>
            <a:off x="5257800" y="2438400"/>
            <a:ext cx="3505200" cy="2031325"/>
          </a:xfrm>
          <a:prstGeom prst="rect">
            <a:avLst/>
          </a:prstGeom>
          <a:noFill/>
        </p:spPr>
        <p:txBody>
          <a:bodyPr wrap="square" rtlCol="0">
            <a:spAutoFit/>
          </a:bodyPr>
          <a:lstStyle/>
          <a:p>
            <a:r>
              <a:rPr lang="en-GB" dirty="0"/>
              <a:t>You don’t need an extra physical training session, use your warm up!</a:t>
            </a:r>
          </a:p>
          <a:p>
            <a:endParaRPr lang="en-GB" dirty="0"/>
          </a:p>
          <a:p>
            <a:pPr marL="285750" indent="-285750">
              <a:buFont typeface="Arial" panose="020B0604020202020204" pitchFamily="34" charset="0"/>
              <a:buChar char="•"/>
            </a:pPr>
            <a:r>
              <a:rPr lang="en-GB" dirty="0"/>
              <a:t>3 x 10 mins = 30 mins/week</a:t>
            </a:r>
          </a:p>
          <a:p>
            <a:pPr marL="285750" indent="-285750">
              <a:buFont typeface="Arial" panose="020B0604020202020204" pitchFamily="34" charset="0"/>
              <a:buChar char="•"/>
            </a:pPr>
            <a:r>
              <a:rPr lang="en-GB" dirty="0"/>
              <a:t>3 x 15 mins = 45 mins/week</a:t>
            </a:r>
          </a:p>
          <a:p>
            <a:pPr marL="285750" indent="-285750">
              <a:buFont typeface="Arial" panose="020B0604020202020204" pitchFamily="34" charset="0"/>
              <a:buChar char="•"/>
            </a:pPr>
            <a:r>
              <a:rPr lang="en-GB" dirty="0"/>
              <a:t>4 x 10 mins = 40 mins/week</a:t>
            </a:r>
          </a:p>
          <a:p>
            <a:pPr marL="285750" indent="-285750">
              <a:buFont typeface="Arial" panose="020B0604020202020204" pitchFamily="34" charset="0"/>
              <a:buChar char="•"/>
            </a:pPr>
            <a:r>
              <a:rPr lang="en-GB" dirty="0"/>
              <a:t>4 x 15 mins = 60 mins/week</a:t>
            </a:r>
          </a:p>
        </p:txBody>
      </p:sp>
    </p:spTree>
    <p:extLst>
      <p:ext uri="{BB962C8B-B14F-4D97-AF65-F5344CB8AC3E}">
        <p14:creationId xmlns:p14="http://schemas.microsoft.com/office/powerpoint/2010/main" val="306000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64166F-E2BF-4928-AF98-8F2E870122E3}"/>
              </a:ext>
            </a:extLst>
          </p:cNvPr>
          <p:cNvPicPr>
            <a:picLocks noChangeAspect="1"/>
          </p:cNvPicPr>
          <p:nvPr/>
        </p:nvPicPr>
        <p:blipFill rotWithShape="1">
          <a:blip r:embed="rId2"/>
          <a:srcRect l="8333" t="21838" r="26667" b="51483"/>
          <a:stretch/>
        </p:blipFill>
        <p:spPr>
          <a:xfrm>
            <a:off x="1638300" y="2914650"/>
            <a:ext cx="5943600" cy="1371600"/>
          </a:xfrm>
          <a:prstGeom prst="rect">
            <a:avLst/>
          </a:prstGeom>
        </p:spPr>
      </p:pic>
      <p:pic>
        <p:nvPicPr>
          <p:cNvPr id="5" name="Picture 4">
            <a:extLst>
              <a:ext uri="{FF2B5EF4-FFF2-40B4-BE49-F238E27FC236}">
                <a16:creationId xmlns:a16="http://schemas.microsoft.com/office/drawing/2014/main" id="{A7FDB1E9-2960-455A-AD1E-7C3B13C9D309}"/>
              </a:ext>
            </a:extLst>
          </p:cNvPr>
          <p:cNvPicPr>
            <a:picLocks noChangeAspect="1"/>
          </p:cNvPicPr>
          <p:nvPr/>
        </p:nvPicPr>
        <p:blipFill rotWithShape="1">
          <a:blip r:embed="rId3"/>
          <a:srcRect l="15000" t="21838" r="39166" b="61857"/>
          <a:stretch/>
        </p:blipFill>
        <p:spPr>
          <a:xfrm>
            <a:off x="2281311" y="209548"/>
            <a:ext cx="4191000" cy="838201"/>
          </a:xfrm>
          <a:prstGeom prst="rect">
            <a:avLst/>
          </a:prstGeom>
        </p:spPr>
      </p:pic>
      <p:pic>
        <p:nvPicPr>
          <p:cNvPr id="6" name="Picture 5">
            <a:extLst>
              <a:ext uri="{FF2B5EF4-FFF2-40B4-BE49-F238E27FC236}">
                <a16:creationId xmlns:a16="http://schemas.microsoft.com/office/drawing/2014/main" id="{EFB5AB43-C178-4A97-BF2F-8F893372D246}"/>
              </a:ext>
            </a:extLst>
          </p:cNvPr>
          <p:cNvPicPr>
            <a:picLocks noChangeAspect="1"/>
          </p:cNvPicPr>
          <p:nvPr/>
        </p:nvPicPr>
        <p:blipFill rotWithShape="1">
          <a:blip r:embed="rId4"/>
          <a:srcRect l="16666" t="45553" r="25833" b="36660"/>
          <a:stretch/>
        </p:blipFill>
        <p:spPr>
          <a:xfrm>
            <a:off x="1981200" y="1524000"/>
            <a:ext cx="5257800" cy="914399"/>
          </a:xfrm>
          <a:prstGeom prst="rect">
            <a:avLst/>
          </a:prstGeom>
        </p:spPr>
      </p:pic>
      <p:pic>
        <p:nvPicPr>
          <p:cNvPr id="8" name="Picture 7">
            <a:extLst>
              <a:ext uri="{FF2B5EF4-FFF2-40B4-BE49-F238E27FC236}">
                <a16:creationId xmlns:a16="http://schemas.microsoft.com/office/drawing/2014/main" id="{64095C80-A2B1-4BA9-BC64-B62DA1BF7A10}"/>
              </a:ext>
            </a:extLst>
          </p:cNvPr>
          <p:cNvPicPr>
            <a:picLocks noChangeAspect="1"/>
          </p:cNvPicPr>
          <p:nvPr/>
        </p:nvPicPr>
        <p:blipFill rotWithShape="1">
          <a:blip r:embed="rId5"/>
          <a:srcRect l="16666" t="24803" r="14167" b="64822"/>
          <a:stretch/>
        </p:blipFill>
        <p:spPr>
          <a:xfrm>
            <a:off x="609600" y="4762501"/>
            <a:ext cx="8077200" cy="681210"/>
          </a:xfrm>
          <a:prstGeom prst="rect">
            <a:avLst/>
          </a:prstGeom>
        </p:spPr>
      </p:pic>
    </p:spTree>
    <p:extLst>
      <p:ext uri="{BB962C8B-B14F-4D97-AF65-F5344CB8AC3E}">
        <p14:creationId xmlns:p14="http://schemas.microsoft.com/office/powerpoint/2010/main" val="92255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9A1FF-0A1A-4E62-9990-D7A44C452415}"/>
              </a:ext>
            </a:extLst>
          </p:cNvPr>
          <p:cNvPicPr>
            <a:picLocks noChangeAspect="1"/>
          </p:cNvPicPr>
          <p:nvPr/>
        </p:nvPicPr>
        <p:blipFill rotWithShape="1">
          <a:blip r:embed="rId2"/>
          <a:srcRect l="35000" t="12945" r="35500" b="11340"/>
          <a:stretch/>
        </p:blipFill>
        <p:spPr>
          <a:xfrm>
            <a:off x="2286000" y="65618"/>
            <a:ext cx="4707022" cy="6792382"/>
          </a:xfrm>
          <a:prstGeom prst="rect">
            <a:avLst/>
          </a:prstGeom>
        </p:spPr>
      </p:pic>
    </p:spTree>
    <p:extLst>
      <p:ext uri="{BB962C8B-B14F-4D97-AF65-F5344CB8AC3E}">
        <p14:creationId xmlns:p14="http://schemas.microsoft.com/office/powerpoint/2010/main" val="3843404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What this looks like in the real world</a:t>
            </a:r>
          </a:p>
          <a:p>
            <a:endParaRPr lang="en-US" sz="2800" dirty="0"/>
          </a:p>
          <a:p>
            <a:endParaRPr lang="en-US" dirty="0"/>
          </a:p>
        </p:txBody>
      </p:sp>
      <p:graphicFrame>
        <p:nvGraphicFramePr>
          <p:cNvPr id="2" name="Table 1"/>
          <p:cNvGraphicFramePr>
            <a:graphicFrameLocks noGrp="1"/>
          </p:cNvGraphicFramePr>
          <p:nvPr>
            <p:extLst/>
          </p:nvPr>
        </p:nvGraphicFramePr>
        <p:xfrm>
          <a:off x="304800" y="1143000"/>
          <a:ext cx="3124200" cy="3952017"/>
        </p:xfrm>
        <a:graphic>
          <a:graphicData uri="http://schemas.openxmlformats.org/drawingml/2006/table">
            <a:tbl>
              <a:tblPr firstRow="1" bandRow="1">
                <a:tableStyleId>{5C22544A-7EE6-4342-B048-85BDC9FD1C3A}</a:tableStyleId>
              </a:tblPr>
              <a:tblGrid>
                <a:gridCol w="1266128">
                  <a:extLst>
                    <a:ext uri="{9D8B030D-6E8A-4147-A177-3AD203B41FA5}">
                      <a16:colId xmlns:a16="http://schemas.microsoft.com/office/drawing/2014/main" val="20000"/>
                    </a:ext>
                  </a:extLst>
                </a:gridCol>
                <a:gridCol w="1858072">
                  <a:extLst>
                    <a:ext uri="{9D8B030D-6E8A-4147-A177-3AD203B41FA5}">
                      <a16:colId xmlns:a16="http://schemas.microsoft.com/office/drawing/2014/main" val="20001"/>
                    </a:ext>
                  </a:extLst>
                </a:gridCol>
              </a:tblGrid>
              <a:tr h="934497">
                <a:tc>
                  <a:txBody>
                    <a:bodyPr/>
                    <a:lstStyle/>
                    <a:p>
                      <a:pPr algn="ctr"/>
                      <a:endParaRPr lang="en-US" dirty="0"/>
                    </a:p>
                  </a:txBody>
                  <a:tcPr/>
                </a:tc>
                <a:tc>
                  <a:txBody>
                    <a:bodyPr/>
                    <a:lstStyle/>
                    <a:p>
                      <a:pPr algn="ctr"/>
                      <a:r>
                        <a:rPr lang="en-US" baseline="0" dirty="0"/>
                        <a:t> Traditional</a:t>
                      </a:r>
                      <a:endParaRPr lang="en-US" dirty="0"/>
                    </a:p>
                  </a:txBody>
                  <a:tcPr/>
                </a:tc>
                <a:extLst>
                  <a:ext uri="{0D108BD9-81ED-4DB2-BD59-A6C34878D82A}">
                    <a16:rowId xmlns:a16="http://schemas.microsoft.com/office/drawing/2014/main" val="10000"/>
                  </a:ext>
                </a:extLst>
              </a:tr>
              <a:tr h="541415">
                <a:tc>
                  <a:txBody>
                    <a:bodyPr/>
                    <a:lstStyle/>
                    <a:p>
                      <a:r>
                        <a:rPr lang="en-US" dirty="0"/>
                        <a:t>Raise</a:t>
                      </a:r>
                    </a:p>
                  </a:txBody>
                  <a:tcPr/>
                </a:tc>
                <a:tc>
                  <a:txBody>
                    <a:bodyPr/>
                    <a:lstStyle/>
                    <a:p>
                      <a:r>
                        <a:rPr lang="en-US" dirty="0"/>
                        <a:t>Laps</a:t>
                      </a:r>
                    </a:p>
                    <a:p>
                      <a:r>
                        <a:rPr lang="en-US" dirty="0"/>
                        <a:t>Technical</a:t>
                      </a:r>
                      <a:r>
                        <a:rPr lang="en-US" baseline="0" dirty="0"/>
                        <a:t> running drills – High knee  skip/Straight leg skip etc.</a:t>
                      </a:r>
                      <a:endParaRPr lang="en-US" dirty="0"/>
                    </a:p>
                  </a:txBody>
                  <a:tcPr/>
                </a:tc>
                <a:extLst>
                  <a:ext uri="{0D108BD9-81ED-4DB2-BD59-A6C34878D82A}">
                    <a16:rowId xmlns:a16="http://schemas.microsoft.com/office/drawing/2014/main" val="10001"/>
                  </a:ext>
                </a:extLst>
              </a:tr>
              <a:tr h="541415">
                <a:tc>
                  <a:txBody>
                    <a:bodyPr/>
                    <a:lstStyle/>
                    <a:p>
                      <a:r>
                        <a:rPr lang="en-US" dirty="0"/>
                        <a:t>Activate</a:t>
                      </a:r>
                      <a:r>
                        <a:rPr lang="en-US" baseline="0" dirty="0"/>
                        <a:t> &amp; </a:t>
                      </a:r>
                      <a:r>
                        <a:rPr lang="en-US" dirty="0" err="1"/>
                        <a:t>Mobilise</a:t>
                      </a:r>
                      <a:endParaRPr lang="en-US" dirty="0"/>
                    </a:p>
                  </a:txBody>
                  <a:tcPr/>
                </a:tc>
                <a:tc>
                  <a:txBody>
                    <a:bodyPr/>
                    <a:lstStyle/>
                    <a:p>
                      <a:r>
                        <a:rPr lang="en-US" dirty="0"/>
                        <a:t>Circuit of exercises</a:t>
                      </a:r>
                    </a:p>
                  </a:txBody>
                  <a:tcPr/>
                </a:tc>
                <a:extLst>
                  <a:ext uri="{0D108BD9-81ED-4DB2-BD59-A6C34878D82A}">
                    <a16:rowId xmlns:a16="http://schemas.microsoft.com/office/drawing/2014/main" val="10002"/>
                  </a:ext>
                </a:extLst>
              </a:tr>
              <a:tr h="541415">
                <a:tc>
                  <a:txBody>
                    <a:bodyPr/>
                    <a:lstStyle/>
                    <a:p>
                      <a:r>
                        <a:rPr lang="en-US" dirty="0"/>
                        <a:t>Potentiate</a:t>
                      </a:r>
                    </a:p>
                  </a:txBody>
                  <a:tcPr/>
                </a:tc>
                <a:tc>
                  <a:txBody>
                    <a:bodyPr/>
                    <a:lstStyle/>
                    <a:p>
                      <a:r>
                        <a:rPr lang="en-US" dirty="0"/>
                        <a:t>Few</a:t>
                      </a:r>
                      <a:r>
                        <a:rPr lang="en-US" baseline="0" dirty="0"/>
                        <a:t> sprints/jumps</a:t>
                      </a:r>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722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What this looks like in the real world</a:t>
            </a:r>
          </a:p>
          <a:p>
            <a:endParaRPr lang="en-US" sz="2800"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24043844"/>
              </p:ext>
            </p:extLst>
          </p:nvPr>
        </p:nvGraphicFramePr>
        <p:xfrm>
          <a:off x="304800" y="1143000"/>
          <a:ext cx="5520319" cy="5049297"/>
        </p:xfrm>
        <a:graphic>
          <a:graphicData uri="http://schemas.openxmlformats.org/drawingml/2006/table">
            <a:tbl>
              <a:tblPr firstRow="1" bandRow="1">
                <a:tableStyleId>{5C22544A-7EE6-4342-B048-85BDC9FD1C3A}</a:tableStyleId>
              </a:tblPr>
              <a:tblGrid>
                <a:gridCol w="1266128">
                  <a:extLst>
                    <a:ext uri="{9D8B030D-6E8A-4147-A177-3AD203B41FA5}">
                      <a16:colId xmlns:a16="http://schemas.microsoft.com/office/drawing/2014/main" val="20000"/>
                    </a:ext>
                  </a:extLst>
                </a:gridCol>
                <a:gridCol w="1858072">
                  <a:extLst>
                    <a:ext uri="{9D8B030D-6E8A-4147-A177-3AD203B41FA5}">
                      <a16:colId xmlns:a16="http://schemas.microsoft.com/office/drawing/2014/main" val="20001"/>
                    </a:ext>
                  </a:extLst>
                </a:gridCol>
                <a:gridCol w="2396119">
                  <a:extLst>
                    <a:ext uri="{9D8B030D-6E8A-4147-A177-3AD203B41FA5}">
                      <a16:colId xmlns:a16="http://schemas.microsoft.com/office/drawing/2014/main" val="20002"/>
                    </a:ext>
                  </a:extLst>
                </a:gridCol>
              </a:tblGrid>
              <a:tr h="934497">
                <a:tc>
                  <a:txBody>
                    <a:bodyPr/>
                    <a:lstStyle/>
                    <a:p>
                      <a:pPr algn="ctr"/>
                      <a:endParaRPr lang="en-US" dirty="0"/>
                    </a:p>
                  </a:txBody>
                  <a:tcPr/>
                </a:tc>
                <a:tc>
                  <a:txBody>
                    <a:bodyPr/>
                    <a:lstStyle/>
                    <a:p>
                      <a:pPr algn="ctr"/>
                      <a:r>
                        <a:rPr lang="en-US" baseline="0" dirty="0"/>
                        <a:t> Traditional</a:t>
                      </a:r>
                      <a:endParaRPr lang="en-US" dirty="0"/>
                    </a:p>
                  </a:txBody>
                  <a:tcPr/>
                </a:tc>
                <a:tc>
                  <a:txBody>
                    <a:bodyPr/>
                    <a:lstStyle/>
                    <a:p>
                      <a:pPr algn="ctr"/>
                      <a:r>
                        <a:rPr lang="en-US" baseline="0" dirty="0"/>
                        <a:t>Creative</a:t>
                      </a:r>
                      <a:endParaRPr lang="en-US" dirty="0"/>
                    </a:p>
                  </a:txBody>
                  <a:tcPr/>
                </a:tc>
                <a:extLst>
                  <a:ext uri="{0D108BD9-81ED-4DB2-BD59-A6C34878D82A}">
                    <a16:rowId xmlns:a16="http://schemas.microsoft.com/office/drawing/2014/main" val="10000"/>
                  </a:ext>
                </a:extLst>
              </a:tr>
              <a:tr h="541415">
                <a:tc>
                  <a:txBody>
                    <a:bodyPr/>
                    <a:lstStyle/>
                    <a:p>
                      <a:r>
                        <a:rPr lang="en-US" dirty="0"/>
                        <a:t>Raise</a:t>
                      </a:r>
                    </a:p>
                  </a:txBody>
                  <a:tcPr/>
                </a:tc>
                <a:tc>
                  <a:txBody>
                    <a:bodyPr/>
                    <a:lstStyle/>
                    <a:p>
                      <a:r>
                        <a:rPr lang="en-US" dirty="0"/>
                        <a:t>Laps</a:t>
                      </a:r>
                    </a:p>
                    <a:p>
                      <a:r>
                        <a:rPr lang="en-US" dirty="0"/>
                        <a:t>Technical</a:t>
                      </a:r>
                      <a:r>
                        <a:rPr lang="en-US" baseline="0" dirty="0"/>
                        <a:t> running drills – High knee  skip/Straight leg skip etc.</a:t>
                      </a:r>
                      <a:endParaRPr lang="en-US" dirty="0"/>
                    </a:p>
                  </a:txBody>
                  <a:tcPr/>
                </a:tc>
                <a:tc>
                  <a:txBody>
                    <a:bodyPr/>
                    <a:lstStyle/>
                    <a:p>
                      <a:r>
                        <a:rPr lang="en-US" dirty="0"/>
                        <a:t>Game based feeding into technical</a:t>
                      </a:r>
                      <a:r>
                        <a:rPr lang="en-US" baseline="0" dirty="0"/>
                        <a:t> running drill</a:t>
                      </a:r>
                      <a:endParaRPr lang="en-US" dirty="0"/>
                    </a:p>
                  </a:txBody>
                  <a:tcPr/>
                </a:tc>
                <a:extLst>
                  <a:ext uri="{0D108BD9-81ED-4DB2-BD59-A6C34878D82A}">
                    <a16:rowId xmlns:a16="http://schemas.microsoft.com/office/drawing/2014/main" val="10001"/>
                  </a:ext>
                </a:extLst>
              </a:tr>
              <a:tr h="541415">
                <a:tc>
                  <a:txBody>
                    <a:bodyPr/>
                    <a:lstStyle/>
                    <a:p>
                      <a:r>
                        <a:rPr lang="en-US" dirty="0"/>
                        <a:t>Activate</a:t>
                      </a:r>
                      <a:r>
                        <a:rPr lang="en-US" baseline="0" dirty="0"/>
                        <a:t> &amp; </a:t>
                      </a:r>
                      <a:r>
                        <a:rPr lang="en-US" dirty="0" err="1"/>
                        <a:t>Mobilise</a:t>
                      </a:r>
                      <a:endParaRPr lang="en-US" dirty="0"/>
                    </a:p>
                  </a:txBody>
                  <a:tcPr/>
                </a:tc>
                <a:tc>
                  <a:txBody>
                    <a:bodyPr/>
                    <a:lstStyle/>
                    <a:p>
                      <a:r>
                        <a:rPr lang="en-US" dirty="0"/>
                        <a:t>Circuit of exercises</a:t>
                      </a:r>
                    </a:p>
                  </a:txBody>
                  <a:tcPr/>
                </a:tc>
                <a:tc>
                  <a:txBody>
                    <a:bodyPr/>
                    <a:lstStyle/>
                    <a:p>
                      <a:r>
                        <a:rPr lang="en-US" dirty="0"/>
                        <a:t>Constraint of game, partner based drills, self-selected,  </a:t>
                      </a:r>
                      <a:r>
                        <a:rPr lang="en-US"/>
                        <a:t>animal walks</a:t>
                      </a:r>
                      <a:endParaRPr lang="en-US" dirty="0"/>
                    </a:p>
                  </a:txBody>
                  <a:tcPr/>
                </a:tc>
                <a:extLst>
                  <a:ext uri="{0D108BD9-81ED-4DB2-BD59-A6C34878D82A}">
                    <a16:rowId xmlns:a16="http://schemas.microsoft.com/office/drawing/2014/main" val="10002"/>
                  </a:ext>
                </a:extLst>
              </a:tr>
              <a:tr h="541415">
                <a:tc>
                  <a:txBody>
                    <a:bodyPr/>
                    <a:lstStyle/>
                    <a:p>
                      <a:r>
                        <a:rPr lang="en-US" dirty="0"/>
                        <a:t>Potentiate</a:t>
                      </a:r>
                    </a:p>
                  </a:txBody>
                  <a:tcPr/>
                </a:tc>
                <a:tc>
                  <a:txBody>
                    <a:bodyPr/>
                    <a:lstStyle/>
                    <a:p>
                      <a:r>
                        <a:rPr lang="en-US" dirty="0"/>
                        <a:t>Few</a:t>
                      </a:r>
                      <a:r>
                        <a:rPr lang="en-US" baseline="0" dirty="0"/>
                        <a:t> sprints/jumps</a:t>
                      </a:r>
                      <a:endParaRPr lang="en-US" dirty="0"/>
                    </a:p>
                  </a:txBody>
                  <a:tcPr/>
                </a:tc>
                <a:tc>
                  <a:txBody>
                    <a:bodyPr/>
                    <a:lstStyle/>
                    <a:p>
                      <a:r>
                        <a:rPr lang="en-US" dirty="0"/>
                        <a:t>Partner</a:t>
                      </a:r>
                      <a:r>
                        <a:rPr lang="en-US" baseline="0" dirty="0"/>
                        <a:t> based drills, hop and stick variants, addition of challenges, </a:t>
                      </a:r>
                      <a:r>
                        <a:rPr lang="en-US" baseline="0" dirty="0" err="1"/>
                        <a:t>randomised</a:t>
                      </a:r>
                      <a:r>
                        <a:rPr lang="en-US" baseline="0" dirty="0"/>
                        <a:t> jumps/hurdles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03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What this looks like in the real world</a:t>
            </a:r>
          </a:p>
          <a:p>
            <a:endParaRPr lang="en-US" sz="2800"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21371348"/>
              </p:ext>
            </p:extLst>
          </p:nvPr>
        </p:nvGraphicFramePr>
        <p:xfrm>
          <a:off x="304800" y="1143000"/>
          <a:ext cx="8305801" cy="5597937"/>
        </p:xfrm>
        <a:graphic>
          <a:graphicData uri="http://schemas.openxmlformats.org/drawingml/2006/table">
            <a:tbl>
              <a:tblPr firstRow="1" bandRow="1">
                <a:tableStyleId>{5C22544A-7EE6-4342-B048-85BDC9FD1C3A}</a:tableStyleId>
              </a:tblPr>
              <a:tblGrid>
                <a:gridCol w="1266128">
                  <a:extLst>
                    <a:ext uri="{9D8B030D-6E8A-4147-A177-3AD203B41FA5}">
                      <a16:colId xmlns:a16="http://schemas.microsoft.com/office/drawing/2014/main" val="20000"/>
                    </a:ext>
                  </a:extLst>
                </a:gridCol>
                <a:gridCol w="1858072">
                  <a:extLst>
                    <a:ext uri="{9D8B030D-6E8A-4147-A177-3AD203B41FA5}">
                      <a16:colId xmlns:a16="http://schemas.microsoft.com/office/drawing/2014/main" val="20001"/>
                    </a:ext>
                  </a:extLst>
                </a:gridCol>
                <a:gridCol w="2396119">
                  <a:extLst>
                    <a:ext uri="{9D8B030D-6E8A-4147-A177-3AD203B41FA5}">
                      <a16:colId xmlns:a16="http://schemas.microsoft.com/office/drawing/2014/main" val="20002"/>
                    </a:ext>
                  </a:extLst>
                </a:gridCol>
                <a:gridCol w="2785482">
                  <a:extLst>
                    <a:ext uri="{9D8B030D-6E8A-4147-A177-3AD203B41FA5}">
                      <a16:colId xmlns:a16="http://schemas.microsoft.com/office/drawing/2014/main" val="20003"/>
                    </a:ext>
                  </a:extLst>
                </a:gridCol>
              </a:tblGrid>
              <a:tr h="934497">
                <a:tc>
                  <a:txBody>
                    <a:bodyPr/>
                    <a:lstStyle/>
                    <a:p>
                      <a:pPr algn="ctr"/>
                      <a:endParaRPr lang="en-US" dirty="0"/>
                    </a:p>
                  </a:txBody>
                  <a:tcPr/>
                </a:tc>
                <a:tc>
                  <a:txBody>
                    <a:bodyPr/>
                    <a:lstStyle/>
                    <a:p>
                      <a:pPr algn="ctr"/>
                      <a:r>
                        <a:rPr lang="en-US" baseline="0" dirty="0"/>
                        <a:t> Traditional</a:t>
                      </a:r>
                      <a:endParaRPr lang="en-US" dirty="0"/>
                    </a:p>
                  </a:txBody>
                  <a:tcPr/>
                </a:tc>
                <a:tc>
                  <a:txBody>
                    <a:bodyPr/>
                    <a:lstStyle/>
                    <a:p>
                      <a:pPr algn="ctr"/>
                      <a:r>
                        <a:rPr lang="en-US" baseline="0" dirty="0"/>
                        <a:t>Creative</a:t>
                      </a:r>
                      <a:endParaRPr lang="en-US" dirty="0"/>
                    </a:p>
                  </a:txBody>
                  <a:tcPr/>
                </a:tc>
                <a:tc>
                  <a:txBody>
                    <a:bodyPr/>
                    <a:lstStyle/>
                    <a:p>
                      <a:pPr algn="ctr"/>
                      <a:r>
                        <a:rPr lang="en-US" dirty="0"/>
                        <a:t>Engaging,</a:t>
                      </a:r>
                      <a:r>
                        <a:rPr lang="en-US" baseline="0" dirty="0"/>
                        <a:t> Fluid</a:t>
                      </a:r>
                      <a:endParaRPr lang="en-US" dirty="0"/>
                    </a:p>
                  </a:txBody>
                  <a:tcPr/>
                </a:tc>
                <a:extLst>
                  <a:ext uri="{0D108BD9-81ED-4DB2-BD59-A6C34878D82A}">
                    <a16:rowId xmlns:a16="http://schemas.microsoft.com/office/drawing/2014/main" val="10000"/>
                  </a:ext>
                </a:extLst>
              </a:tr>
              <a:tr h="541415">
                <a:tc>
                  <a:txBody>
                    <a:bodyPr/>
                    <a:lstStyle/>
                    <a:p>
                      <a:r>
                        <a:rPr lang="en-US" dirty="0"/>
                        <a:t>Raise</a:t>
                      </a:r>
                    </a:p>
                  </a:txBody>
                  <a:tcPr/>
                </a:tc>
                <a:tc>
                  <a:txBody>
                    <a:bodyPr/>
                    <a:lstStyle/>
                    <a:p>
                      <a:r>
                        <a:rPr lang="en-US" dirty="0"/>
                        <a:t>Laps</a:t>
                      </a:r>
                    </a:p>
                    <a:p>
                      <a:r>
                        <a:rPr lang="en-US" dirty="0"/>
                        <a:t>Technical</a:t>
                      </a:r>
                      <a:r>
                        <a:rPr lang="en-US" baseline="0" dirty="0"/>
                        <a:t> running drills – High knee  skip/Straight leg skip etc.</a:t>
                      </a:r>
                      <a:endParaRPr lang="en-US" dirty="0"/>
                    </a:p>
                  </a:txBody>
                  <a:tcPr/>
                </a:tc>
                <a:tc>
                  <a:txBody>
                    <a:bodyPr/>
                    <a:lstStyle/>
                    <a:p>
                      <a:r>
                        <a:rPr lang="en-US" dirty="0"/>
                        <a:t>Game based feeding into technical</a:t>
                      </a:r>
                      <a:r>
                        <a:rPr lang="en-US" baseline="0" dirty="0"/>
                        <a:t> running drill</a:t>
                      </a:r>
                      <a:endParaRPr lang="en-US" dirty="0"/>
                    </a:p>
                  </a:txBody>
                  <a:tcPr/>
                </a:tc>
                <a:tc>
                  <a:txBody>
                    <a:bodyPr/>
                    <a:lstStyle/>
                    <a:p>
                      <a:r>
                        <a:rPr lang="en-US" dirty="0"/>
                        <a:t>Game</a:t>
                      </a:r>
                      <a:r>
                        <a:rPr lang="en-US" baseline="0" dirty="0"/>
                        <a:t> based, constraints added to create desired skill (</a:t>
                      </a:r>
                      <a:r>
                        <a:rPr lang="en-US" baseline="0" dirty="0" err="1"/>
                        <a:t>eg</a:t>
                      </a:r>
                      <a:r>
                        <a:rPr lang="en-US" baseline="0" dirty="0"/>
                        <a:t>. Jumps, blocking session)</a:t>
                      </a:r>
                      <a:endParaRPr lang="en-US" dirty="0"/>
                    </a:p>
                  </a:txBody>
                  <a:tcPr/>
                </a:tc>
                <a:extLst>
                  <a:ext uri="{0D108BD9-81ED-4DB2-BD59-A6C34878D82A}">
                    <a16:rowId xmlns:a16="http://schemas.microsoft.com/office/drawing/2014/main" val="10001"/>
                  </a:ext>
                </a:extLst>
              </a:tr>
              <a:tr h="541415">
                <a:tc>
                  <a:txBody>
                    <a:bodyPr/>
                    <a:lstStyle/>
                    <a:p>
                      <a:r>
                        <a:rPr lang="en-US" dirty="0"/>
                        <a:t>Activate</a:t>
                      </a:r>
                      <a:r>
                        <a:rPr lang="en-US" baseline="0" dirty="0"/>
                        <a:t> &amp; </a:t>
                      </a:r>
                      <a:r>
                        <a:rPr lang="en-US" dirty="0" err="1"/>
                        <a:t>Mobilise</a:t>
                      </a:r>
                      <a:endParaRPr lang="en-US" dirty="0"/>
                    </a:p>
                  </a:txBody>
                  <a:tcPr/>
                </a:tc>
                <a:tc>
                  <a:txBody>
                    <a:bodyPr/>
                    <a:lstStyle/>
                    <a:p>
                      <a:r>
                        <a:rPr lang="en-US" dirty="0"/>
                        <a:t>Circuit of exercises</a:t>
                      </a:r>
                    </a:p>
                  </a:txBody>
                  <a:tcPr/>
                </a:tc>
                <a:tc>
                  <a:txBody>
                    <a:bodyPr/>
                    <a:lstStyle/>
                    <a:p>
                      <a:r>
                        <a:rPr lang="en-US" dirty="0"/>
                        <a:t>Constraint of game, partner based drills, self-selected,  </a:t>
                      </a:r>
                      <a:r>
                        <a:rPr lang="en-US"/>
                        <a:t>animal walks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Self-selected, self-directed, flow based warm up, build in FMS to technical skill (</a:t>
                      </a:r>
                      <a:r>
                        <a:rPr lang="en-US" dirty="0" err="1"/>
                        <a:t>eg</a:t>
                      </a:r>
                      <a:r>
                        <a:rPr lang="en-US" dirty="0"/>
                        <a:t>. Lateral lunge – dig; jump/land - block</a:t>
                      </a:r>
                      <a:r>
                        <a:rPr lang="en-US" baseline="0" dirty="0"/>
                        <a:t>)</a:t>
                      </a:r>
                      <a:endParaRPr lang="en-US" dirty="0"/>
                    </a:p>
                    <a:p>
                      <a:endParaRPr lang="en-US" dirty="0"/>
                    </a:p>
                  </a:txBody>
                  <a:tcPr/>
                </a:tc>
                <a:extLst>
                  <a:ext uri="{0D108BD9-81ED-4DB2-BD59-A6C34878D82A}">
                    <a16:rowId xmlns:a16="http://schemas.microsoft.com/office/drawing/2014/main" val="10002"/>
                  </a:ext>
                </a:extLst>
              </a:tr>
              <a:tr h="541415">
                <a:tc>
                  <a:txBody>
                    <a:bodyPr/>
                    <a:lstStyle/>
                    <a:p>
                      <a:r>
                        <a:rPr lang="en-US" dirty="0"/>
                        <a:t>Potentiate</a:t>
                      </a:r>
                    </a:p>
                  </a:txBody>
                  <a:tcPr/>
                </a:tc>
                <a:tc>
                  <a:txBody>
                    <a:bodyPr/>
                    <a:lstStyle/>
                    <a:p>
                      <a:r>
                        <a:rPr lang="en-US" dirty="0"/>
                        <a:t>Few</a:t>
                      </a:r>
                      <a:r>
                        <a:rPr lang="en-US" baseline="0" dirty="0"/>
                        <a:t> sprints/jumps</a:t>
                      </a:r>
                      <a:endParaRPr lang="en-US" dirty="0"/>
                    </a:p>
                  </a:txBody>
                  <a:tcPr/>
                </a:tc>
                <a:tc>
                  <a:txBody>
                    <a:bodyPr/>
                    <a:lstStyle/>
                    <a:p>
                      <a:r>
                        <a:rPr lang="en-US" dirty="0"/>
                        <a:t>Partner</a:t>
                      </a:r>
                      <a:r>
                        <a:rPr lang="en-US" baseline="0" dirty="0"/>
                        <a:t> based drills, hop and stick variants, addition of challenges, </a:t>
                      </a:r>
                      <a:r>
                        <a:rPr lang="en-US" baseline="0" dirty="0" err="1"/>
                        <a:t>randomised</a:t>
                      </a:r>
                      <a:r>
                        <a:rPr lang="en-US" baseline="0" dirty="0"/>
                        <a:t> jumps/hurdles</a:t>
                      </a:r>
                      <a:endParaRPr lang="en-US" dirty="0"/>
                    </a:p>
                  </a:txBody>
                  <a:tcPr/>
                </a:tc>
                <a:tc>
                  <a:txBody>
                    <a:bodyPr/>
                    <a:lstStyle/>
                    <a:p>
                      <a:r>
                        <a:rPr lang="en-US" dirty="0"/>
                        <a:t>Shadowed</a:t>
                      </a:r>
                      <a:r>
                        <a:rPr lang="en-US" baseline="0" dirty="0"/>
                        <a:t> hopping drills</a:t>
                      </a:r>
                    </a:p>
                    <a:p>
                      <a:r>
                        <a:rPr lang="en-US" baseline="0" dirty="0"/>
                        <a:t>Accelerate/decelerate</a:t>
                      </a:r>
                    </a:p>
                    <a:p>
                      <a:r>
                        <a:rPr lang="en-US" baseline="0" dirty="0"/>
                        <a:t>Curved accelerations</a:t>
                      </a:r>
                    </a:p>
                    <a:p>
                      <a:r>
                        <a:rPr lang="en-US" baseline="0" dirty="0"/>
                        <a:t>Sharper accelerations</a:t>
                      </a:r>
                      <a:endParaRPr lang="en-US" dirty="0"/>
                    </a:p>
                  </a:txBody>
                  <a:tcPr/>
                </a:tc>
                <a:extLst>
                  <a:ext uri="{0D108BD9-81ED-4DB2-BD59-A6C34878D82A}">
                    <a16:rowId xmlns:a16="http://schemas.microsoft.com/office/drawing/2014/main" val="10003"/>
                  </a:ext>
                </a:extLst>
              </a:tr>
            </a:tbl>
          </a:graphicData>
        </a:graphic>
      </p:graphicFrame>
      <p:sp>
        <p:nvSpPr>
          <p:cNvPr id="4" name="Down Arrow 3"/>
          <p:cNvSpPr/>
          <p:nvPr/>
        </p:nvSpPr>
        <p:spPr>
          <a:xfrm>
            <a:off x="8382000" y="1905000"/>
            <a:ext cx="609600" cy="426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225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Checklist</a:t>
            </a:r>
          </a:p>
          <a:p>
            <a:endParaRPr lang="en-US" sz="280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55503246"/>
              </p:ext>
            </p:extLst>
          </p:nvPr>
        </p:nvGraphicFramePr>
        <p:xfrm>
          <a:off x="304800" y="996554"/>
          <a:ext cx="8458200" cy="501070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942312">
                <a:tc>
                  <a:txBody>
                    <a:bodyPr/>
                    <a:lstStyle/>
                    <a:p>
                      <a:pPr algn="ctr"/>
                      <a:r>
                        <a:rPr lang="en-US" dirty="0"/>
                        <a:t>FMS</a:t>
                      </a:r>
                    </a:p>
                  </a:txBody>
                  <a:tcPr/>
                </a:tc>
                <a:tc>
                  <a:txBody>
                    <a:bodyPr/>
                    <a:lstStyle/>
                    <a:p>
                      <a:pPr algn="ctr"/>
                      <a:r>
                        <a:rPr lang="en-US" dirty="0"/>
                        <a:t>Warm Up Component</a:t>
                      </a:r>
                    </a:p>
                  </a:txBody>
                  <a:tcPr/>
                </a:tc>
                <a:tc>
                  <a:txBody>
                    <a:bodyPr/>
                    <a:lstStyle/>
                    <a:p>
                      <a:pPr algn="ctr"/>
                      <a:r>
                        <a:rPr lang="en-US" dirty="0"/>
                        <a:t>How</a:t>
                      </a:r>
                    </a:p>
                  </a:txBody>
                  <a:tcPr/>
                </a:tc>
                <a:extLst>
                  <a:ext uri="{0D108BD9-81ED-4DB2-BD59-A6C34878D82A}">
                    <a16:rowId xmlns:a16="http://schemas.microsoft.com/office/drawing/2014/main" val="10000"/>
                  </a:ext>
                </a:extLst>
              </a:tr>
              <a:tr h="545942">
                <a:tc>
                  <a:txBody>
                    <a:bodyPr/>
                    <a:lstStyle/>
                    <a:p>
                      <a:pPr algn="ctr"/>
                      <a:r>
                        <a:rPr lang="en-US" dirty="0"/>
                        <a:t>Pushing</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545942">
                <a:tc>
                  <a:txBody>
                    <a:bodyPr/>
                    <a:lstStyle/>
                    <a:p>
                      <a:pPr algn="ctr"/>
                      <a:r>
                        <a:rPr lang="en-US" dirty="0"/>
                        <a:t>Pulling</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2"/>
                  </a:ext>
                </a:extLst>
              </a:tr>
              <a:tr h="545942">
                <a:tc>
                  <a:txBody>
                    <a:bodyPr/>
                    <a:lstStyle/>
                    <a:p>
                      <a:pPr algn="ctr"/>
                      <a:r>
                        <a:rPr lang="en-US" dirty="0"/>
                        <a:t>Bracing</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3"/>
                  </a:ext>
                </a:extLst>
              </a:tr>
              <a:tr h="942312">
                <a:tc>
                  <a:txBody>
                    <a:bodyPr/>
                    <a:lstStyle/>
                    <a:p>
                      <a:pPr algn="ctr"/>
                      <a:r>
                        <a:rPr lang="en-US" dirty="0"/>
                        <a:t>Squatting </a:t>
                      </a:r>
                    </a:p>
                    <a:p>
                      <a:pPr algn="ctr"/>
                      <a:r>
                        <a:rPr lang="en-US" dirty="0"/>
                        <a:t>(2</a:t>
                      </a:r>
                      <a:r>
                        <a:rPr lang="en-US" baseline="0" dirty="0"/>
                        <a:t> and 1</a:t>
                      </a:r>
                      <a:r>
                        <a:rPr lang="en-US" dirty="0"/>
                        <a:t> leg)</a:t>
                      </a:r>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val="10004"/>
                  </a:ext>
                </a:extLst>
              </a:tr>
              <a:tr h="545942">
                <a:tc>
                  <a:txBody>
                    <a:bodyPr/>
                    <a:lstStyle/>
                    <a:p>
                      <a:pPr algn="ctr"/>
                      <a:r>
                        <a:rPr lang="en-US" dirty="0"/>
                        <a:t>Hinging</a:t>
                      </a:r>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5"/>
                  </a:ext>
                </a:extLst>
              </a:tr>
              <a:tr h="942312">
                <a:tc>
                  <a:txBody>
                    <a:bodyPr/>
                    <a:lstStyle/>
                    <a:p>
                      <a:pPr algn="ctr"/>
                      <a:r>
                        <a:rPr lang="en-US" dirty="0"/>
                        <a:t>Jumping and Landing </a:t>
                      </a:r>
                    </a:p>
                    <a:p>
                      <a:pPr algn="ctr"/>
                      <a:r>
                        <a:rPr lang="en-US" dirty="0"/>
                        <a:t>(2</a:t>
                      </a:r>
                      <a:r>
                        <a:rPr lang="en-US" baseline="0" dirty="0"/>
                        <a:t> and 1</a:t>
                      </a:r>
                      <a:r>
                        <a:rPr lang="en-US" dirty="0"/>
                        <a:t> leg)</a:t>
                      </a:r>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bl>
          </a:graphicData>
        </a:graphic>
      </p:graphicFrame>
      <p:sp>
        <p:nvSpPr>
          <p:cNvPr id="2" name="TextBox 1"/>
          <p:cNvSpPr txBox="1"/>
          <p:nvPr/>
        </p:nvSpPr>
        <p:spPr>
          <a:xfrm>
            <a:off x="381000" y="6172200"/>
            <a:ext cx="8382000" cy="646331"/>
          </a:xfrm>
          <a:prstGeom prst="rect">
            <a:avLst/>
          </a:prstGeom>
          <a:noFill/>
        </p:spPr>
        <p:txBody>
          <a:bodyPr wrap="square" rtlCol="0">
            <a:spAutoFit/>
          </a:bodyPr>
          <a:lstStyle/>
          <a:p>
            <a:r>
              <a:rPr lang="en-US" dirty="0"/>
              <a:t>*It’s not necessary to cover each component every session. But consider rotating/trying each every week*</a:t>
            </a:r>
          </a:p>
        </p:txBody>
      </p:sp>
    </p:spTree>
    <p:extLst>
      <p:ext uri="{BB962C8B-B14F-4D97-AF65-F5344CB8AC3E}">
        <p14:creationId xmlns:p14="http://schemas.microsoft.com/office/powerpoint/2010/main" val="2039565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Checklist - Principles</a:t>
            </a:r>
          </a:p>
          <a:p>
            <a:endParaRPr lang="en-US" sz="2800"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08040289"/>
              </p:ext>
            </p:extLst>
          </p:nvPr>
        </p:nvGraphicFramePr>
        <p:xfrm>
          <a:off x="290945" y="1222867"/>
          <a:ext cx="5638800" cy="501070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942312">
                <a:tc>
                  <a:txBody>
                    <a:bodyPr/>
                    <a:lstStyle/>
                    <a:p>
                      <a:pPr algn="ctr"/>
                      <a:r>
                        <a:rPr lang="en-US" dirty="0"/>
                        <a:t>FMS</a:t>
                      </a:r>
                    </a:p>
                  </a:txBody>
                  <a:tcPr/>
                </a:tc>
                <a:tc>
                  <a:txBody>
                    <a:bodyPr/>
                    <a:lstStyle/>
                    <a:p>
                      <a:pPr algn="ctr"/>
                      <a:r>
                        <a:rPr lang="en-US" dirty="0"/>
                        <a:t>General Principles</a:t>
                      </a:r>
                    </a:p>
                  </a:txBody>
                  <a:tcPr/>
                </a:tc>
                <a:extLst>
                  <a:ext uri="{0D108BD9-81ED-4DB2-BD59-A6C34878D82A}">
                    <a16:rowId xmlns:a16="http://schemas.microsoft.com/office/drawing/2014/main" val="10000"/>
                  </a:ext>
                </a:extLst>
              </a:tr>
              <a:tr h="545942">
                <a:tc>
                  <a:txBody>
                    <a:bodyPr/>
                    <a:lstStyle/>
                    <a:p>
                      <a:pPr algn="ctr"/>
                      <a:r>
                        <a:rPr lang="en-US" dirty="0"/>
                        <a:t>Feet</a:t>
                      </a:r>
                    </a:p>
                  </a:txBody>
                  <a:tcPr/>
                </a:tc>
                <a:tc>
                  <a:txBody>
                    <a:bodyPr/>
                    <a:lstStyle/>
                    <a:p>
                      <a:pPr algn="ctr"/>
                      <a:r>
                        <a:rPr lang="en-US" dirty="0"/>
                        <a:t>Stable base, neutral</a:t>
                      </a:r>
                    </a:p>
                  </a:txBody>
                  <a:tcPr/>
                </a:tc>
                <a:extLst>
                  <a:ext uri="{0D108BD9-81ED-4DB2-BD59-A6C34878D82A}">
                    <a16:rowId xmlns:a16="http://schemas.microsoft.com/office/drawing/2014/main" val="10001"/>
                  </a:ext>
                </a:extLst>
              </a:tr>
              <a:tr h="545942">
                <a:tc>
                  <a:txBody>
                    <a:bodyPr/>
                    <a:lstStyle/>
                    <a:p>
                      <a:pPr algn="ctr"/>
                      <a:r>
                        <a:rPr lang="en-US" dirty="0"/>
                        <a:t>Knees</a:t>
                      </a:r>
                    </a:p>
                  </a:txBody>
                  <a:tcPr/>
                </a:tc>
                <a:tc>
                  <a:txBody>
                    <a:bodyPr/>
                    <a:lstStyle/>
                    <a:p>
                      <a:pPr algn="ctr"/>
                      <a:r>
                        <a:rPr lang="en-US" dirty="0"/>
                        <a:t>Aligned with feet</a:t>
                      </a:r>
                    </a:p>
                  </a:txBody>
                  <a:tcPr/>
                </a:tc>
                <a:extLst>
                  <a:ext uri="{0D108BD9-81ED-4DB2-BD59-A6C34878D82A}">
                    <a16:rowId xmlns:a16="http://schemas.microsoft.com/office/drawing/2014/main" val="10002"/>
                  </a:ext>
                </a:extLst>
              </a:tr>
              <a:tr h="545942">
                <a:tc>
                  <a:txBody>
                    <a:bodyPr/>
                    <a:lstStyle/>
                    <a:p>
                      <a:pPr algn="ctr"/>
                      <a:r>
                        <a:rPr lang="en-US" dirty="0"/>
                        <a:t>Hips</a:t>
                      </a:r>
                    </a:p>
                  </a:txBody>
                  <a:tcPr/>
                </a:tc>
                <a:tc>
                  <a:txBody>
                    <a:bodyPr/>
                    <a:lstStyle/>
                    <a:p>
                      <a:pPr algn="ctr"/>
                      <a:r>
                        <a:rPr lang="en-US" dirty="0"/>
                        <a:t>Neutral</a:t>
                      </a:r>
                    </a:p>
                  </a:txBody>
                  <a:tcPr/>
                </a:tc>
                <a:extLst>
                  <a:ext uri="{0D108BD9-81ED-4DB2-BD59-A6C34878D82A}">
                    <a16:rowId xmlns:a16="http://schemas.microsoft.com/office/drawing/2014/main" val="10003"/>
                  </a:ext>
                </a:extLst>
              </a:tr>
              <a:tr h="942312">
                <a:tc>
                  <a:txBody>
                    <a:bodyPr/>
                    <a:lstStyle/>
                    <a:p>
                      <a:pPr algn="ctr"/>
                      <a:r>
                        <a:rPr lang="en-US" dirty="0"/>
                        <a:t>Shoulders</a:t>
                      </a:r>
                    </a:p>
                  </a:txBody>
                  <a:tcPr/>
                </a:tc>
                <a:tc>
                  <a:txBody>
                    <a:bodyPr/>
                    <a:lstStyle/>
                    <a:p>
                      <a:pPr algn="ctr"/>
                      <a:r>
                        <a:rPr lang="en-US" dirty="0"/>
                        <a:t>Neutral</a:t>
                      </a:r>
                      <a:r>
                        <a:rPr lang="en-US" baseline="0" dirty="0"/>
                        <a:t> over hips</a:t>
                      </a:r>
                      <a:endParaRPr lang="en-US" dirty="0"/>
                    </a:p>
                  </a:txBody>
                  <a:tcPr/>
                </a:tc>
                <a:extLst>
                  <a:ext uri="{0D108BD9-81ED-4DB2-BD59-A6C34878D82A}">
                    <a16:rowId xmlns:a16="http://schemas.microsoft.com/office/drawing/2014/main" val="10004"/>
                  </a:ext>
                </a:extLst>
              </a:tr>
              <a:tr h="545942">
                <a:tc>
                  <a:txBody>
                    <a:bodyPr/>
                    <a:lstStyle/>
                    <a:p>
                      <a:pPr algn="ctr"/>
                      <a:r>
                        <a:rPr lang="en-US" dirty="0"/>
                        <a:t>Head</a:t>
                      </a:r>
                    </a:p>
                  </a:txBody>
                  <a:tcPr/>
                </a:tc>
                <a:tc>
                  <a:txBody>
                    <a:bodyPr/>
                    <a:lstStyle/>
                    <a:p>
                      <a:pPr algn="ctr"/>
                      <a:r>
                        <a:rPr lang="en-US" dirty="0"/>
                        <a:t>Neutral</a:t>
                      </a:r>
                    </a:p>
                  </a:txBody>
                  <a:tcPr/>
                </a:tc>
                <a:extLst>
                  <a:ext uri="{0D108BD9-81ED-4DB2-BD59-A6C34878D82A}">
                    <a16:rowId xmlns:a16="http://schemas.microsoft.com/office/drawing/2014/main" val="10005"/>
                  </a:ext>
                </a:extLst>
              </a:tr>
              <a:tr h="942312">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bl>
          </a:graphicData>
        </a:graphic>
      </p:graphicFrame>
      <p:pic>
        <p:nvPicPr>
          <p:cNvPr id="1028" name="Picture 4" descr="Image result for knock knees squa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1" y="2665183"/>
            <a:ext cx="2819399" cy="1602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rrect incorrect lun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495800"/>
            <a:ext cx="2819399"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thletic position">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164" r="16044"/>
          <a:stretch/>
        </p:blipFill>
        <p:spPr bwMode="auto">
          <a:xfrm>
            <a:off x="6019801" y="228600"/>
            <a:ext cx="281939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485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667000"/>
            <a:ext cx="8458200" cy="1631216"/>
          </a:xfrm>
          <a:prstGeom prst="rect">
            <a:avLst/>
          </a:prstGeom>
          <a:noFill/>
        </p:spPr>
        <p:txBody>
          <a:bodyPr wrap="square" rtlCol="0">
            <a:spAutoFit/>
          </a:bodyPr>
          <a:lstStyle/>
          <a:p>
            <a:pPr algn="ctr"/>
            <a:r>
              <a:rPr lang="en-US" sz="5400" b="1" u="sng" dirty="0"/>
              <a:t>Questions?</a:t>
            </a:r>
          </a:p>
          <a:p>
            <a:endParaRPr lang="en-US" sz="2800" dirty="0"/>
          </a:p>
          <a:p>
            <a:endParaRPr lang="en-US" dirty="0"/>
          </a:p>
        </p:txBody>
      </p:sp>
    </p:spTree>
    <p:extLst>
      <p:ext uri="{BB962C8B-B14F-4D97-AF65-F5344CB8AC3E}">
        <p14:creationId xmlns:p14="http://schemas.microsoft.com/office/powerpoint/2010/main" val="405716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3877985"/>
          </a:xfrm>
          <a:prstGeom prst="rect">
            <a:avLst/>
          </a:prstGeom>
          <a:noFill/>
        </p:spPr>
        <p:txBody>
          <a:bodyPr wrap="square" rtlCol="0">
            <a:spAutoFit/>
          </a:bodyPr>
          <a:lstStyle/>
          <a:p>
            <a:r>
              <a:rPr lang="en-US" sz="2800" b="1" u="sng" dirty="0"/>
              <a:t>Overview</a:t>
            </a:r>
          </a:p>
          <a:p>
            <a:endParaRPr lang="en-US" sz="2800" b="1" u="sng" dirty="0"/>
          </a:p>
          <a:p>
            <a:pPr marL="514350" indent="-514350">
              <a:buFont typeface="+mj-lt"/>
              <a:buAutoNum type="arabicPeriod"/>
            </a:pPr>
            <a:r>
              <a:rPr lang="en-US" sz="2400" dirty="0"/>
              <a:t>Why youth athletes aren’t mini-adults</a:t>
            </a:r>
          </a:p>
          <a:p>
            <a:pPr marL="514350" indent="-514350">
              <a:buFont typeface="+mj-lt"/>
              <a:buAutoNum type="arabicPeriod"/>
            </a:pPr>
            <a:r>
              <a:rPr lang="en-US" sz="2400" dirty="0"/>
              <a:t>The unique challenges facing youth athletes and their coaches</a:t>
            </a:r>
          </a:p>
          <a:p>
            <a:pPr marL="514350" indent="-514350">
              <a:buFont typeface="+mj-lt"/>
              <a:buAutoNum type="arabicPeriod"/>
            </a:pPr>
            <a:r>
              <a:rPr lang="en-US" sz="2400" dirty="0"/>
              <a:t>Myths and fallacies of training youth athletes</a:t>
            </a:r>
          </a:p>
          <a:p>
            <a:pPr marL="514350" indent="-514350">
              <a:buFont typeface="+mj-lt"/>
              <a:buAutoNum type="arabicPeriod"/>
            </a:pPr>
            <a:r>
              <a:rPr lang="en-US" sz="2400" dirty="0"/>
              <a:t>How to integrate physical preparation into technical sessions</a:t>
            </a:r>
          </a:p>
          <a:p>
            <a:pPr marL="514350" indent="-514350">
              <a:buFont typeface="+mj-lt"/>
              <a:buAutoNum type="arabicPeriod"/>
            </a:pPr>
            <a:r>
              <a:rPr lang="en-US" sz="2400" dirty="0"/>
              <a:t>Practical session</a:t>
            </a:r>
          </a:p>
          <a:p>
            <a:pPr marL="514350" indent="-514350">
              <a:buFont typeface="+mj-lt"/>
              <a:buAutoNum type="arabicPeriod"/>
            </a:pPr>
            <a:r>
              <a:rPr lang="en-US" sz="2400" dirty="0"/>
              <a:t>Q&amp;A</a:t>
            </a:r>
          </a:p>
          <a:p>
            <a:endParaRPr lang="en-US" sz="2800" dirty="0"/>
          </a:p>
          <a:p>
            <a:endParaRPr lang="en-US" dirty="0"/>
          </a:p>
        </p:txBody>
      </p:sp>
      <p:pic>
        <p:nvPicPr>
          <p:cNvPr id="3" name="Picture 2">
            <a:extLst>
              <a:ext uri="{FF2B5EF4-FFF2-40B4-BE49-F238E27FC236}">
                <a16:creationId xmlns:a16="http://schemas.microsoft.com/office/drawing/2014/main" id="{12964E83-F9DB-430E-935C-06F45C8DD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3505200"/>
            <a:ext cx="4572000" cy="3069315"/>
          </a:xfrm>
          <a:prstGeom prst="rect">
            <a:avLst/>
          </a:prstGeom>
        </p:spPr>
      </p:pic>
    </p:spTree>
    <p:extLst>
      <p:ext uri="{BB962C8B-B14F-4D97-AF65-F5344CB8AC3E}">
        <p14:creationId xmlns:p14="http://schemas.microsoft.com/office/powerpoint/2010/main" val="8347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6832640"/>
          </a:xfrm>
          <a:prstGeom prst="rect">
            <a:avLst/>
          </a:prstGeom>
          <a:noFill/>
        </p:spPr>
        <p:txBody>
          <a:bodyPr wrap="square" rtlCol="0">
            <a:spAutoFit/>
          </a:bodyPr>
          <a:lstStyle/>
          <a:p>
            <a:endParaRPr lang="en-US" sz="2800" b="1" u="sng" dirty="0"/>
          </a:p>
          <a:p>
            <a:endParaRPr lang="en-US" sz="2800" b="1" u="sng" dirty="0"/>
          </a:p>
          <a:p>
            <a:pPr algn="ctr"/>
            <a:endParaRPr lang="en-US" sz="2800" dirty="0">
              <a:hlinkClick r:id="rId2"/>
            </a:endParaRPr>
          </a:p>
          <a:p>
            <a:pPr algn="ctr"/>
            <a:endParaRPr lang="en-US" sz="2800" dirty="0">
              <a:hlinkClick r:id="rId2"/>
            </a:endParaRPr>
          </a:p>
          <a:p>
            <a:pPr algn="ctr"/>
            <a:endParaRPr lang="en-US" sz="2800" dirty="0">
              <a:hlinkClick r:id="rId2"/>
            </a:endParaRPr>
          </a:p>
          <a:p>
            <a:pPr algn="ctr"/>
            <a:r>
              <a:rPr lang="en-US" sz="2800" dirty="0">
                <a:hlinkClick r:id="rId2"/>
              </a:rPr>
              <a:t> </a:t>
            </a:r>
          </a:p>
          <a:p>
            <a:pPr algn="ctr"/>
            <a:endParaRPr lang="en-US" sz="2800" dirty="0">
              <a:hlinkClick r:id="rId2"/>
            </a:endParaRPr>
          </a:p>
          <a:p>
            <a:pPr algn="ctr"/>
            <a:endParaRPr lang="en-US" sz="2800" dirty="0">
              <a:hlinkClick r:id="rId2"/>
            </a:endParaRPr>
          </a:p>
          <a:p>
            <a:pPr algn="ctr"/>
            <a:r>
              <a:rPr lang="en-US" sz="2800" dirty="0">
                <a:hlinkClick r:id="rId2"/>
              </a:rPr>
              <a:t>www.athleticevolution.co.uk</a:t>
            </a:r>
            <a:endParaRPr lang="en-US" sz="2800" dirty="0"/>
          </a:p>
          <a:p>
            <a:pPr algn="ctr"/>
            <a:r>
              <a:rPr lang="en-US" sz="2800" dirty="0">
                <a:hlinkClick r:id="rId3"/>
              </a:rPr>
              <a:t>athletic-evolution@outlook.com</a:t>
            </a:r>
            <a:endParaRPr lang="en-US" sz="2800" dirty="0"/>
          </a:p>
          <a:p>
            <a:pPr algn="ctr"/>
            <a:r>
              <a:rPr lang="en-US" sz="2800" dirty="0"/>
              <a:t> Instagram: @</a:t>
            </a:r>
            <a:r>
              <a:rPr lang="en-US" sz="2800" dirty="0" err="1"/>
              <a:t>athleticevouk</a:t>
            </a:r>
            <a:endParaRPr lang="en-US" sz="2800" dirty="0"/>
          </a:p>
          <a:p>
            <a:pPr algn="ctr"/>
            <a:r>
              <a:rPr lang="en-US" sz="2800" dirty="0"/>
              <a:t>Twitter: @</a:t>
            </a:r>
            <a:r>
              <a:rPr lang="en-US" sz="2800" dirty="0" err="1"/>
              <a:t>athleticevouk</a:t>
            </a:r>
            <a:endParaRPr lang="en-US" sz="2800" dirty="0"/>
          </a:p>
          <a:p>
            <a:pPr algn="ctr"/>
            <a:endParaRPr lang="en-US" sz="2800" dirty="0"/>
          </a:p>
          <a:p>
            <a:endParaRPr lang="en-US" sz="2800" b="1" u="sng" dirty="0"/>
          </a:p>
          <a:p>
            <a:endParaRPr lang="en-US" sz="2800" dirty="0"/>
          </a:p>
          <a:p>
            <a:endParaRPr lang="en-US" dirty="0"/>
          </a:p>
        </p:txBody>
      </p:sp>
      <p:pic>
        <p:nvPicPr>
          <p:cNvPr id="3" name="Picture 2" descr="Athletic Evolution"/>
          <p:cNvPicPr>
            <a:picLocks noChangeAspect="1" noChangeArrowheads="1"/>
          </p:cNvPicPr>
          <p:nvPr/>
        </p:nvPicPr>
        <p:blipFill rotWithShape="1">
          <a:blip r:embed="rId4">
            <a:extLst>
              <a:ext uri="{28A0092B-C50C-407E-A947-70E740481C1C}">
                <a14:useLocalDpi xmlns:a14="http://schemas.microsoft.com/office/drawing/2010/main" val="0"/>
              </a:ext>
            </a:extLst>
          </a:blip>
          <a:srcRect l="29273" t="8638" r="29031" b="19412"/>
          <a:stretch/>
        </p:blipFill>
        <p:spPr bwMode="auto">
          <a:xfrm>
            <a:off x="2116282" y="1447800"/>
            <a:ext cx="4765963" cy="192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76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873" y="380999"/>
            <a:ext cx="8458200" cy="6063198"/>
          </a:xfrm>
          <a:prstGeom prst="rect">
            <a:avLst/>
          </a:prstGeom>
          <a:noFill/>
        </p:spPr>
        <p:txBody>
          <a:bodyPr wrap="square" rtlCol="0">
            <a:spAutoFit/>
          </a:bodyPr>
          <a:lstStyle/>
          <a:p>
            <a:r>
              <a:rPr lang="en-US" sz="2800" b="1" u="sng" dirty="0"/>
              <a:t>Practical</a:t>
            </a:r>
          </a:p>
          <a:p>
            <a:r>
              <a:rPr lang="en-US" dirty="0"/>
              <a:t>Traditional warm up vs more creative</a:t>
            </a:r>
          </a:p>
          <a:p>
            <a:endParaRPr lang="en-US" dirty="0"/>
          </a:p>
          <a:p>
            <a:pPr marL="342900" indent="-342900">
              <a:buFont typeface="+mj-lt"/>
              <a:buAutoNum type="arabicPeriod"/>
            </a:pPr>
            <a:r>
              <a:rPr lang="en-US" dirty="0"/>
              <a:t>Raise</a:t>
            </a:r>
          </a:p>
          <a:p>
            <a:pPr marL="800100" lvl="1" indent="-342900">
              <a:buFont typeface="+mj-lt"/>
              <a:buAutoNum type="arabicPeriod"/>
            </a:pPr>
            <a:r>
              <a:rPr lang="en-US" dirty="0"/>
              <a:t>Warm up games </a:t>
            </a:r>
            <a:r>
              <a:rPr lang="en-US" dirty="0" err="1"/>
              <a:t>eg</a:t>
            </a:r>
            <a:r>
              <a:rPr lang="en-US" dirty="0"/>
              <a:t>. Corner ball, Knee taps, stuck in the mud, robin hood, </a:t>
            </a:r>
            <a:r>
              <a:rPr lang="en-US" dirty="0" err="1"/>
              <a:t>oz</a:t>
            </a:r>
            <a:r>
              <a:rPr lang="en-US" dirty="0"/>
              <a:t> tag </a:t>
            </a:r>
          </a:p>
          <a:p>
            <a:pPr marL="800100" lvl="1" indent="-342900">
              <a:buFont typeface="+mj-lt"/>
              <a:buAutoNum type="arabicPeriod"/>
            </a:pPr>
            <a:r>
              <a:rPr lang="en-US" dirty="0"/>
              <a:t>Add movement tasks as constraint – </a:t>
            </a:r>
            <a:r>
              <a:rPr lang="en-US" dirty="0" err="1"/>
              <a:t>eg</a:t>
            </a:r>
            <a:r>
              <a:rPr lang="en-US" dirty="0"/>
              <a:t>. 5 squats/lunges/arabesques/</a:t>
            </a:r>
          </a:p>
          <a:p>
            <a:pPr lvl="1"/>
            <a:endParaRPr lang="en-US" dirty="0"/>
          </a:p>
          <a:p>
            <a:pPr marL="342900" indent="-342900">
              <a:buFont typeface="+mj-lt"/>
              <a:buAutoNum type="arabicPeriod"/>
            </a:pPr>
            <a:r>
              <a:rPr lang="en-US" dirty="0"/>
              <a:t>Activate/</a:t>
            </a:r>
            <a:r>
              <a:rPr lang="en-US" dirty="0" err="1"/>
              <a:t>Mobilise</a:t>
            </a:r>
            <a:endParaRPr lang="en-US" dirty="0"/>
          </a:p>
          <a:p>
            <a:pPr marL="800100" lvl="1" indent="-342900">
              <a:buFont typeface="+mj-lt"/>
              <a:buAutoNum type="arabicPeriod"/>
            </a:pPr>
            <a:r>
              <a:rPr lang="en-US" dirty="0"/>
              <a:t>Flow warm ups for mobility – </a:t>
            </a:r>
            <a:r>
              <a:rPr lang="en-US" dirty="0">
                <a:hlinkClick r:id="rId2"/>
              </a:rPr>
              <a:t>NADA flow warm up</a:t>
            </a:r>
            <a:r>
              <a:rPr lang="en-US" dirty="0"/>
              <a:t>, </a:t>
            </a:r>
            <a:r>
              <a:rPr lang="en-US" dirty="0">
                <a:hlinkClick r:id="rId3"/>
              </a:rPr>
              <a:t>Inchworm to </a:t>
            </a:r>
            <a:r>
              <a:rPr lang="en-US" dirty="0" err="1">
                <a:hlinkClick r:id="rId3"/>
              </a:rPr>
              <a:t>spiderman</a:t>
            </a:r>
            <a:endParaRPr lang="en-US" dirty="0"/>
          </a:p>
          <a:p>
            <a:pPr marL="800100" lvl="1" indent="-342900">
              <a:buFont typeface="+mj-lt"/>
              <a:buAutoNum type="arabicPeriod"/>
            </a:pPr>
            <a:r>
              <a:rPr lang="en-US" dirty="0">
                <a:hlinkClick r:id="rId4"/>
              </a:rPr>
              <a:t>Animal shapes for mobility/activation </a:t>
            </a:r>
            <a:r>
              <a:rPr lang="en-US" dirty="0"/>
              <a:t>– bear, spider, frog, crab</a:t>
            </a:r>
          </a:p>
          <a:p>
            <a:pPr marL="800100" lvl="1" indent="-342900">
              <a:buFont typeface="+mj-lt"/>
              <a:buAutoNum type="arabicPeriod"/>
            </a:pPr>
            <a:r>
              <a:rPr lang="en-US" dirty="0"/>
              <a:t>Team/partner hurdle drills – forward step overs/lateral step overs</a:t>
            </a:r>
          </a:p>
          <a:p>
            <a:pPr marL="800100" lvl="1" indent="-342900">
              <a:buFont typeface="+mj-lt"/>
              <a:buAutoNum type="arabicPeriod"/>
            </a:pPr>
            <a:r>
              <a:rPr lang="en-US" dirty="0"/>
              <a:t>FMS movements – squat, lunge, lateral lunge, arabesque, press up</a:t>
            </a:r>
          </a:p>
          <a:p>
            <a:pPr marL="800100" lvl="1" indent="-342900">
              <a:buFont typeface="+mj-lt"/>
              <a:buAutoNum type="arabicPeriod"/>
            </a:pPr>
            <a:r>
              <a:rPr lang="en-US" dirty="0"/>
              <a:t>Single leg balance – partner catch/throw, arabesque</a:t>
            </a:r>
          </a:p>
          <a:p>
            <a:pPr marL="342900" indent="-342900">
              <a:buFont typeface="+mj-lt"/>
              <a:buAutoNum type="arabicPeriod"/>
            </a:pPr>
            <a:endParaRPr lang="en-US" dirty="0"/>
          </a:p>
          <a:p>
            <a:pPr marL="342900" indent="-342900">
              <a:buFont typeface="+mj-lt"/>
              <a:buAutoNum type="arabicPeriod"/>
            </a:pPr>
            <a:r>
              <a:rPr lang="en-US" dirty="0"/>
              <a:t>Potentiate</a:t>
            </a:r>
          </a:p>
          <a:p>
            <a:pPr marL="800100" lvl="1" indent="-342900">
              <a:buFont typeface="+mj-lt"/>
              <a:buAutoNum type="arabicPeriod"/>
            </a:pPr>
            <a:r>
              <a:rPr lang="en-US" dirty="0"/>
              <a:t>Hop and stick – forward/lateral/zig-zag</a:t>
            </a:r>
          </a:p>
          <a:p>
            <a:pPr marL="800100" lvl="1" indent="-342900">
              <a:buFont typeface="+mj-lt"/>
              <a:buAutoNum type="arabicPeriod"/>
            </a:pPr>
            <a:r>
              <a:rPr lang="en-US" dirty="0"/>
              <a:t>Repeat hops – forward/lateral/zig-zag</a:t>
            </a:r>
          </a:p>
          <a:p>
            <a:pPr marL="800100" lvl="1" indent="-342900">
              <a:buFont typeface="+mj-lt"/>
              <a:buAutoNum type="arabicPeriod"/>
            </a:pPr>
            <a:r>
              <a:rPr lang="en-US" dirty="0"/>
              <a:t>Counter movement jump, broad jump, bunny hops, jumps with rotation, hurdle jump</a:t>
            </a:r>
          </a:p>
          <a:p>
            <a:pPr marL="800100" lvl="1" indent="-342900">
              <a:buFont typeface="+mj-lt"/>
              <a:buAutoNum type="arabicPeriod"/>
            </a:pPr>
            <a:r>
              <a:rPr lang="en-US" dirty="0"/>
              <a:t>Accelerate/decelerate/change direction</a:t>
            </a:r>
          </a:p>
          <a:p>
            <a:pPr marL="800100" lvl="1" indent="-342900">
              <a:buFont typeface="+mj-lt"/>
              <a:buAutoNum type="arabicPeriod"/>
            </a:pPr>
            <a:r>
              <a:rPr lang="en-US" dirty="0"/>
              <a:t>Partner shadow drills/chase</a:t>
            </a:r>
          </a:p>
        </p:txBody>
      </p:sp>
    </p:spTree>
    <p:extLst>
      <p:ext uri="{BB962C8B-B14F-4D97-AF65-F5344CB8AC3E}">
        <p14:creationId xmlns:p14="http://schemas.microsoft.com/office/powerpoint/2010/main" val="800577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7355860"/>
          </a:xfrm>
          <a:prstGeom prst="rect">
            <a:avLst/>
          </a:prstGeom>
          <a:noFill/>
        </p:spPr>
        <p:txBody>
          <a:bodyPr wrap="square" rtlCol="0">
            <a:spAutoFit/>
          </a:bodyPr>
          <a:lstStyle/>
          <a:p>
            <a:r>
              <a:rPr lang="en-US" sz="2800" b="1" u="sng" dirty="0"/>
              <a:t>Useful Links:</a:t>
            </a:r>
          </a:p>
          <a:p>
            <a:endParaRPr lang="en-US" dirty="0"/>
          </a:p>
          <a:p>
            <a:r>
              <a:rPr lang="en-US" dirty="0"/>
              <a:t>Growth and maturation monitoring: </a:t>
            </a:r>
            <a:r>
              <a:rPr lang="en-US" dirty="0">
                <a:hlinkClick r:id="rId2"/>
              </a:rPr>
              <a:t>https://kinesiology.usask.ca/growthutility/phv_ui.php</a:t>
            </a:r>
            <a:r>
              <a:rPr lang="en-US" dirty="0"/>
              <a:t> </a:t>
            </a:r>
          </a:p>
          <a:p>
            <a:endParaRPr lang="en-US" dirty="0"/>
          </a:p>
          <a:p>
            <a:r>
              <a:rPr lang="en-US" dirty="0" err="1"/>
              <a:t>Strengthlab</a:t>
            </a:r>
            <a:r>
              <a:rPr lang="en-US" dirty="0"/>
              <a:t> Primary School Superheroes program: </a:t>
            </a:r>
          </a:p>
          <a:p>
            <a:r>
              <a:rPr lang="en-US" dirty="0">
                <a:hlinkClick r:id="rId3"/>
              </a:rPr>
              <a:t>http://www.strengthlab.co.uk/</a:t>
            </a:r>
            <a:r>
              <a:rPr lang="en-US" dirty="0"/>
              <a:t> </a:t>
            </a:r>
          </a:p>
          <a:p>
            <a:endParaRPr lang="en-US" dirty="0"/>
          </a:p>
          <a:p>
            <a:r>
              <a:rPr lang="en-US" dirty="0"/>
              <a:t>International Youth Conditioning Association: </a:t>
            </a:r>
          </a:p>
          <a:p>
            <a:r>
              <a:rPr lang="en-US" dirty="0">
                <a:hlinkClick r:id="rId4"/>
              </a:rPr>
              <a:t>http://iyca.org/</a:t>
            </a:r>
            <a:r>
              <a:rPr lang="en-US" dirty="0"/>
              <a:t> </a:t>
            </a:r>
          </a:p>
          <a:p>
            <a:endParaRPr lang="en-US" dirty="0"/>
          </a:p>
          <a:p>
            <a:endParaRPr lang="en-US" dirty="0"/>
          </a:p>
          <a:p>
            <a:r>
              <a:rPr lang="en-US" dirty="0"/>
              <a:t>Yann Le </a:t>
            </a:r>
            <a:r>
              <a:rPr lang="en-US" dirty="0" err="1"/>
              <a:t>Meur</a:t>
            </a:r>
            <a:r>
              <a:rPr lang="en-US" dirty="0"/>
              <a:t> Infographics: </a:t>
            </a:r>
          </a:p>
          <a:p>
            <a:r>
              <a:rPr lang="en-US" dirty="0">
                <a:hlinkClick r:id="rId5"/>
              </a:rPr>
              <a:t>https://ylmsportscience.com/?s=youth+athletes</a:t>
            </a:r>
            <a:r>
              <a:rPr lang="en-US" dirty="0"/>
              <a:t> </a:t>
            </a:r>
          </a:p>
          <a:p>
            <a:endParaRPr lang="en-US" dirty="0"/>
          </a:p>
          <a:p>
            <a:r>
              <a:rPr lang="en-US" dirty="0"/>
              <a:t>Flow warm up:</a:t>
            </a:r>
          </a:p>
          <a:p>
            <a:r>
              <a:rPr lang="en-US" dirty="0">
                <a:hlinkClick r:id="rId6"/>
              </a:rPr>
              <a:t>https://www.youtube.com/watch?v=lm7jQ92G0AM</a:t>
            </a:r>
            <a:r>
              <a:rPr lang="en-US" dirty="0"/>
              <a:t> </a:t>
            </a:r>
          </a:p>
          <a:p>
            <a:endParaRPr lang="en-US" dirty="0"/>
          </a:p>
          <a:p>
            <a:r>
              <a:rPr lang="en-US" dirty="0"/>
              <a:t>Animal walks:</a:t>
            </a:r>
          </a:p>
          <a:p>
            <a:r>
              <a:rPr lang="en-US" dirty="0">
                <a:hlinkClick r:id="rId7"/>
              </a:rPr>
              <a:t>https://www.youtube.com/watch?v=14BjRxE7f1o</a:t>
            </a:r>
            <a:r>
              <a:rPr lang="en-US" dirty="0"/>
              <a:t> </a:t>
            </a:r>
          </a:p>
          <a:p>
            <a:endParaRPr lang="en-US" sz="1600" b="1" dirty="0"/>
          </a:p>
          <a:p>
            <a:endParaRPr lang="en-US" sz="1600" dirty="0"/>
          </a:p>
          <a:p>
            <a:endParaRPr lang="en-US" sz="1200" dirty="0"/>
          </a:p>
          <a:p>
            <a:endParaRPr lang="en-US" sz="1200" dirty="0"/>
          </a:p>
          <a:p>
            <a:endParaRPr lang="en-US" sz="2800" dirty="0"/>
          </a:p>
          <a:p>
            <a:endParaRPr lang="en-US" dirty="0"/>
          </a:p>
        </p:txBody>
      </p:sp>
    </p:spTree>
    <p:extLst>
      <p:ext uri="{BB962C8B-B14F-4D97-AF65-F5344CB8AC3E}">
        <p14:creationId xmlns:p14="http://schemas.microsoft.com/office/powerpoint/2010/main" val="4028004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6832640"/>
          </a:xfrm>
          <a:prstGeom prst="rect">
            <a:avLst/>
          </a:prstGeom>
          <a:noFill/>
        </p:spPr>
        <p:txBody>
          <a:bodyPr wrap="square" rtlCol="0">
            <a:spAutoFit/>
          </a:bodyPr>
          <a:lstStyle/>
          <a:p>
            <a:r>
              <a:rPr lang="en-US" sz="2800" b="1" u="sng" dirty="0"/>
              <a:t>References</a:t>
            </a:r>
          </a:p>
          <a:p>
            <a:endParaRPr lang="en-US" sz="2800" b="1" u="sng" dirty="0"/>
          </a:p>
          <a:p>
            <a:r>
              <a:rPr lang="en-US" sz="1400" dirty="0"/>
              <a:t>Bone mineral content in elite junior Olympic weightlifters:</a:t>
            </a:r>
          </a:p>
          <a:p>
            <a:r>
              <a:rPr lang="en-US" sz="1400" dirty="0">
                <a:hlinkClick r:id="rId2"/>
              </a:rPr>
              <a:t>http://europepmc.org/abstract/med/8231753</a:t>
            </a:r>
            <a:endParaRPr lang="en-US" sz="1400" dirty="0"/>
          </a:p>
          <a:p>
            <a:endParaRPr lang="en-US" sz="1400" dirty="0"/>
          </a:p>
          <a:p>
            <a:r>
              <a:rPr lang="en-US" sz="1400" dirty="0" err="1"/>
              <a:t>Physeal</a:t>
            </a:r>
            <a:r>
              <a:rPr lang="en-US" sz="1400" dirty="0"/>
              <a:t> injuries in children’s and youth sports:</a:t>
            </a:r>
          </a:p>
          <a:p>
            <a:r>
              <a:rPr lang="en-US" sz="1400" dirty="0">
                <a:hlinkClick r:id="rId3"/>
              </a:rPr>
              <a:t>http://bjsm.bmj.com/content/bjsports/40/9/749.full.pdf</a:t>
            </a:r>
            <a:endParaRPr lang="en-US" sz="1400" dirty="0"/>
          </a:p>
          <a:p>
            <a:endParaRPr lang="en-US" sz="1400" dirty="0"/>
          </a:p>
          <a:p>
            <a:r>
              <a:rPr lang="en-US" sz="1400" dirty="0"/>
              <a:t> Investigation of growth, development and injury:</a:t>
            </a:r>
          </a:p>
          <a:p>
            <a:r>
              <a:rPr lang="en-US" sz="1400" dirty="0">
                <a:hlinkClick r:id="rId4"/>
              </a:rPr>
              <a:t>https://fortiustrainingblog.files.wordpress.com/2015/12/investigation-of-growth-development-and-factors-associated-with-injury-in-elite-schoolboy-footballers.pdf</a:t>
            </a:r>
            <a:r>
              <a:rPr lang="en-US" sz="1400" dirty="0"/>
              <a:t> </a:t>
            </a:r>
          </a:p>
          <a:p>
            <a:endParaRPr lang="en-US" sz="1400" dirty="0"/>
          </a:p>
          <a:p>
            <a:r>
              <a:rPr lang="en-US" sz="1400" dirty="0"/>
              <a:t>Relative age effect in </a:t>
            </a:r>
            <a:r>
              <a:rPr lang="en-US" sz="1400" dirty="0" err="1"/>
              <a:t>Uefa</a:t>
            </a:r>
            <a:r>
              <a:rPr lang="en-US" sz="1400" dirty="0"/>
              <a:t> Championship: </a:t>
            </a:r>
            <a:r>
              <a:rPr lang="en-US" sz="1400" dirty="0">
                <a:hlinkClick r:id="rId5"/>
              </a:rPr>
              <a:t>https://www.ncbi.nlm.nih.gov/pmc/articles/PMC4633259/</a:t>
            </a:r>
            <a:r>
              <a:rPr lang="en-US" sz="1400" dirty="0"/>
              <a:t> </a:t>
            </a:r>
          </a:p>
          <a:p>
            <a:endParaRPr lang="en-US" sz="1400" dirty="0"/>
          </a:p>
          <a:p>
            <a:r>
              <a:rPr lang="en-US" sz="1400" dirty="0"/>
              <a:t>Youth Physical Development Model:</a:t>
            </a:r>
          </a:p>
          <a:p>
            <a:r>
              <a:rPr lang="en-US" sz="1400" dirty="0">
                <a:hlinkClick r:id="rId6"/>
              </a:rPr>
              <a:t>http://static1.1.sqspcdn.com/static/f/1109123/24625383/1395775941037/The+Youth+Physical+Development+Model.pdf?token=H2hNhNZz2cDv3KQlgNWHure3HA0%3D</a:t>
            </a:r>
            <a:r>
              <a:rPr lang="en-US" sz="1400" dirty="0"/>
              <a:t> </a:t>
            </a:r>
          </a:p>
          <a:p>
            <a:endParaRPr lang="en-US" sz="1400" dirty="0"/>
          </a:p>
          <a:p>
            <a:r>
              <a:rPr lang="en-US" sz="1400" dirty="0"/>
              <a:t>LTAD Model: Evidence/Application:</a:t>
            </a:r>
          </a:p>
          <a:p>
            <a:r>
              <a:rPr lang="en-US" sz="1400" dirty="0">
                <a:hlinkClick r:id="rId7"/>
              </a:rPr>
              <a:t>http://www.tandfonline.com/doi/pdf/10.1080/02640414.2010.536849</a:t>
            </a:r>
            <a:r>
              <a:rPr lang="en-US" sz="1400" dirty="0"/>
              <a:t> </a:t>
            </a:r>
          </a:p>
          <a:p>
            <a:endParaRPr lang="en-US" sz="1400" dirty="0"/>
          </a:p>
          <a:p>
            <a:r>
              <a:rPr lang="en-US" sz="1400" dirty="0"/>
              <a:t>Position stands:</a:t>
            </a:r>
          </a:p>
          <a:p>
            <a:r>
              <a:rPr lang="en-US" sz="1400" dirty="0">
                <a:solidFill>
                  <a:srgbClr val="FF0000"/>
                </a:solidFill>
                <a:hlinkClick r:id="rId8"/>
              </a:rPr>
              <a:t>American Academy of </a:t>
            </a:r>
            <a:r>
              <a:rPr lang="en-US" sz="1400" dirty="0" err="1">
                <a:solidFill>
                  <a:srgbClr val="FF0000"/>
                </a:solidFill>
                <a:hlinkClick r:id="rId8"/>
              </a:rPr>
              <a:t>Paediatrics</a:t>
            </a:r>
            <a:endParaRPr lang="en-US" sz="1400" dirty="0">
              <a:solidFill>
                <a:srgbClr val="FF0000"/>
              </a:solidFill>
            </a:endParaRPr>
          </a:p>
          <a:p>
            <a:r>
              <a:rPr lang="en-US" sz="1400" dirty="0">
                <a:solidFill>
                  <a:srgbClr val="FF0000"/>
                </a:solidFill>
                <a:hlinkClick r:id="rId9"/>
              </a:rPr>
              <a:t>NSCA Position Paper</a:t>
            </a:r>
            <a:endParaRPr lang="en-US" sz="1400" dirty="0">
              <a:solidFill>
                <a:srgbClr val="FF0000"/>
              </a:solidFill>
            </a:endParaRPr>
          </a:p>
          <a:p>
            <a:r>
              <a:rPr lang="en-US" sz="1400" dirty="0">
                <a:solidFill>
                  <a:srgbClr val="FF0000"/>
                </a:solidFill>
                <a:hlinkClick r:id="rId10"/>
              </a:rPr>
              <a:t>UKSCA Position Paper</a:t>
            </a:r>
            <a:endParaRPr lang="en-US" sz="1400" dirty="0">
              <a:solidFill>
                <a:srgbClr val="FF0000"/>
              </a:solidFill>
            </a:endParaRPr>
          </a:p>
          <a:p>
            <a:r>
              <a:rPr lang="en-US" sz="1400" dirty="0">
                <a:solidFill>
                  <a:srgbClr val="FF0000"/>
                </a:solidFill>
                <a:hlinkClick r:id="rId11"/>
              </a:rPr>
              <a:t>ASCA Position Paper</a:t>
            </a:r>
            <a:endParaRPr lang="en-US" sz="1400" dirty="0">
              <a:solidFill>
                <a:srgbClr val="FF0000"/>
              </a:solidFill>
            </a:endParaRPr>
          </a:p>
          <a:p>
            <a:r>
              <a:rPr lang="en-US" sz="1400" dirty="0">
                <a:solidFill>
                  <a:srgbClr val="FF0000"/>
                </a:solidFill>
                <a:hlinkClick r:id="rId12"/>
              </a:rPr>
              <a:t>Bases Position Paper</a:t>
            </a:r>
            <a:endParaRPr lang="en-US" sz="1400" dirty="0">
              <a:solidFill>
                <a:srgbClr val="FF0000"/>
              </a:solidFill>
            </a:endParaRPr>
          </a:p>
          <a:p>
            <a:endParaRPr lang="en-US" sz="1400" dirty="0"/>
          </a:p>
          <a:p>
            <a:endParaRPr lang="en-US" dirty="0"/>
          </a:p>
        </p:txBody>
      </p:sp>
    </p:spTree>
    <p:extLst>
      <p:ext uri="{BB962C8B-B14F-4D97-AF65-F5344CB8AC3E}">
        <p14:creationId xmlns:p14="http://schemas.microsoft.com/office/powerpoint/2010/main" val="95933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Why youth athletes aren’t mini adults</a:t>
            </a:r>
          </a:p>
          <a:p>
            <a:endParaRPr lang="en-US" sz="2800" dirty="0"/>
          </a:p>
          <a:p>
            <a:endParaRPr lang="en-US" dirty="0"/>
          </a:p>
        </p:txBody>
      </p:sp>
      <p:sp>
        <p:nvSpPr>
          <p:cNvPr id="2" name="TextBox 1"/>
          <p:cNvSpPr txBox="1"/>
          <p:nvPr/>
        </p:nvSpPr>
        <p:spPr>
          <a:xfrm>
            <a:off x="533400" y="1524000"/>
            <a:ext cx="7924800" cy="2031325"/>
          </a:xfrm>
          <a:prstGeom prst="rect">
            <a:avLst/>
          </a:prstGeom>
          <a:noFill/>
        </p:spPr>
        <p:txBody>
          <a:bodyPr wrap="square" rtlCol="0">
            <a:spAutoFit/>
          </a:bodyPr>
          <a:lstStyle/>
          <a:p>
            <a:r>
              <a:rPr lang="en-US" dirty="0"/>
              <a:t>Growth and maturation:</a:t>
            </a:r>
          </a:p>
          <a:p>
            <a:endParaRPr lang="en-US" dirty="0"/>
          </a:p>
          <a:p>
            <a:pPr marL="342900" indent="-342900">
              <a:buFont typeface="+mj-lt"/>
              <a:buAutoNum type="arabicPeriod"/>
            </a:pPr>
            <a:r>
              <a:rPr lang="en-US" dirty="0"/>
              <a:t>Physical (skeletal, muscular, hormonal, anaerobic enzymes)</a:t>
            </a:r>
          </a:p>
          <a:p>
            <a:pPr marL="342900" indent="-342900">
              <a:buFont typeface="+mj-lt"/>
              <a:buAutoNum type="arabicPeriod"/>
            </a:pPr>
            <a:r>
              <a:rPr lang="en-US" dirty="0"/>
              <a:t>Neural (neural plasticity)</a:t>
            </a:r>
          </a:p>
          <a:p>
            <a:pPr marL="342900" indent="-342900">
              <a:buFont typeface="+mj-lt"/>
              <a:buAutoNum type="arabicPeriod"/>
            </a:pPr>
            <a:r>
              <a:rPr lang="en-US" dirty="0"/>
              <a:t>Psychologically/Cognitive (attention, focus, discipline)</a:t>
            </a:r>
          </a:p>
          <a:p>
            <a:pPr marL="342900" indent="-342900">
              <a:buFont typeface="+mj-lt"/>
              <a:buAutoNum type="arabicPeriod"/>
            </a:pPr>
            <a:endParaRPr lang="en-US" dirty="0"/>
          </a:p>
          <a:p>
            <a:pPr marL="342900" indent="-342900">
              <a:buFont typeface="+mj-lt"/>
              <a:buAutoNum type="arabicPeriod"/>
            </a:pPr>
            <a:endParaRPr lang="en-US" dirty="0"/>
          </a:p>
        </p:txBody>
      </p:sp>
      <p:pic>
        <p:nvPicPr>
          <p:cNvPr id="1026" name="Picture 2" descr="Image result for melting p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2946155"/>
            <a:ext cx="390525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3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400" y="1247753"/>
            <a:ext cx="8001000" cy="1477328"/>
          </a:xfrm>
          <a:prstGeom prst="rect">
            <a:avLst/>
          </a:prstGeom>
          <a:noFill/>
        </p:spPr>
        <p:txBody>
          <a:bodyPr wrap="square" rtlCol="0">
            <a:spAutoFit/>
          </a:bodyPr>
          <a:lstStyle/>
          <a:p>
            <a:r>
              <a:rPr lang="en-US" dirty="0"/>
              <a:t>Growth and maturation:</a:t>
            </a:r>
          </a:p>
          <a:p>
            <a:pPr marL="342900" indent="-342900">
              <a:buFont typeface="+mj-lt"/>
              <a:buAutoNum type="arabicPeriod"/>
            </a:pPr>
            <a:r>
              <a:rPr lang="en-US" dirty="0"/>
              <a:t>Periods of growth (height, weight), often rapid (PHV/PWV)</a:t>
            </a:r>
          </a:p>
          <a:p>
            <a:pPr marL="342900" indent="-342900">
              <a:buFont typeface="+mj-lt"/>
              <a:buAutoNum type="arabicPeriod"/>
            </a:pPr>
            <a:r>
              <a:rPr lang="en-US" dirty="0"/>
              <a:t>Increases in Testosterone and Growth hormone</a:t>
            </a:r>
          </a:p>
          <a:p>
            <a:pPr marL="342900" indent="-342900">
              <a:buFont typeface="+mj-lt"/>
              <a:buAutoNum type="arabicPeriod"/>
            </a:pPr>
            <a:endParaRPr lang="en-US" dirty="0"/>
          </a:p>
          <a:p>
            <a:pPr marL="285750" indent="-285750">
              <a:buFont typeface="Arial" panose="020B0604020202020204" pitchFamily="34" charset="0"/>
              <a:buChar char="•"/>
            </a:pPr>
            <a:endParaRPr lang="en-US" dirty="0"/>
          </a:p>
        </p:txBody>
      </p:sp>
      <p:pic>
        <p:nvPicPr>
          <p:cNvPr id="2050" name="Picture 2" descr="Image result for success not line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229" y="2895600"/>
            <a:ext cx="489734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8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400" y="1247753"/>
            <a:ext cx="8001000" cy="1477328"/>
          </a:xfrm>
          <a:prstGeom prst="rect">
            <a:avLst/>
          </a:prstGeom>
          <a:noFill/>
        </p:spPr>
        <p:txBody>
          <a:bodyPr wrap="square" rtlCol="0">
            <a:spAutoFit/>
          </a:bodyPr>
          <a:lstStyle/>
          <a:p>
            <a:r>
              <a:rPr lang="en-US" dirty="0"/>
              <a:t>Rate of maturation:</a:t>
            </a:r>
          </a:p>
          <a:p>
            <a:pPr marL="342900" indent="-342900">
              <a:buFont typeface="+mj-lt"/>
              <a:buAutoNum type="arabicPeriod"/>
            </a:pPr>
            <a:r>
              <a:rPr lang="en-US" dirty="0"/>
              <a:t>Non-linear in nature</a:t>
            </a:r>
          </a:p>
          <a:p>
            <a:pPr marL="342900" indent="-342900">
              <a:buFont typeface="+mj-lt"/>
              <a:buAutoNum type="arabicPeriod"/>
            </a:pPr>
            <a:r>
              <a:rPr lang="en-US" dirty="0"/>
              <a:t>Early/on-time/late </a:t>
            </a:r>
            <a:r>
              <a:rPr lang="en-US" dirty="0" err="1"/>
              <a:t>maturers</a:t>
            </a:r>
            <a:endParaRPr lang="en-US" dirty="0"/>
          </a:p>
          <a:p>
            <a:pPr marL="285750" indent="-285750">
              <a:buFont typeface="Arial" panose="020B0604020202020204" pitchFamily="34" charset="0"/>
              <a:buChar char="•"/>
            </a:pPr>
            <a:endParaRPr lang="en-US" dirty="0"/>
          </a:p>
          <a:p>
            <a:pPr lvl="1"/>
            <a:endParaRPr lang="en-US" dirty="0"/>
          </a:p>
        </p:txBody>
      </p:sp>
      <p:pic>
        <p:nvPicPr>
          <p:cNvPr id="4" name="Picture 3">
            <a:extLst>
              <a:ext uri="{FF2B5EF4-FFF2-40B4-BE49-F238E27FC236}">
                <a16:creationId xmlns:a16="http://schemas.microsoft.com/office/drawing/2014/main" id="{2019BEA3-56BB-49AC-B3FB-3D84616C4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360" y="2286000"/>
            <a:ext cx="4401079" cy="3317397"/>
          </a:xfrm>
          <a:prstGeom prst="rect">
            <a:avLst/>
          </a:prstGeom>
        </p:spPr>
      </p:pic>
      <p:sp>
        <p:nvSpPr>
          <p:cNvPr id="6" name="TextBox 5">
            <a:extLst>
              <a:ext uri="{FF2B5EF4-FFF2-40B4-BE49-F238E27FC236}">
                <a16:creationId xmlns:a16="http://schemas.microsoft.com/office/drawing/2014/main" id="{B4BA4E1A-9AA3-464B-BE0A-2626C2202ACD}"/>
              </a:ext>
            </a:extLst>
          </p:cNvPr>
          <p:cNvSpPr txBox="1"/>
          <p:nvPr/>
        </p:nvSpPr>
        <p:spPr>
          <a:xfrm>
            <a:off x="2333360" y="5791200"/>
            <a:ext cx="4419600" cy="1231106"/>
          </a:xfrm>
          <a:prstGeom prst="rect">
            <a:avLst/>
          </a:prstGeom>
          <a:noFill/>
        </p:spPr>
        <p:txBody>
          <a:bodyPr wrap="square" rtlCol="0">
            <a:spAutoFit/>
          </a:bodyPr>
          <a:lstStyle/>
          <a:p>
            <a:r>
              <a:rPr lang="en-US" sz="1400" dirty="0"/>
              <a:t>Two players with chronological birthdates within 1 week. Player A has a skeletal age of 6.3 years and player B 12.1 years, using the Fels method of X-ray assessment. – </a:t>
            </a:r>
            <a:r>
              <a:rPr lang="en-US" sz="1400" dirty="0">
                <a:hlinkClick r:id="rId3"/>
              </a:rPr>
              <a:t>Aspetar Sports Medicine Journal</a:t>
            </a:r>
            <a:endParaRPr lang="en-US" sz="1400" dirty="0"/>
          </a:p>
          <a:p>
            <a:endParaRPr lang="en-GB" dirty="0"/>
          </a:p>
        </p:txBody>
      </p:sp>
    </p:spTree>
    <p:extLst>
      <p:ext uri="{BB962C8B-B14F-4D97-AF65-F5344CB8AC3E}">
        <p14:creationId xmlns:p14="http://schemas.microsoft.com/office/powerpoint/2010/main" val="18026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400" y="1247753"/>
            <a:ext cx="8001000" cy="1477328"/>
          </a:xfrm>
          <a:prstGeom prst="rect">
            <a:avLst/>
          </a:prstGeom>
          <a:noFill/>
        </p:spPr>
        <p:txBody>
          <a:bodyPr wrap="square" rtlCol="0">
            <a:spAutoFit/>
          </a:bodyPr>
          <a:lstStyle/>
          <a:p>
            <a:r>
              <a:rPr lang="en-US" dirty="0"/>
              <a:t>Rate of maturation:</a:t>
            </a:r>
          </a:p>
          <a:p>
            <a:pPr marL="342900" indent="-342900">
              <a:buFont typeface="+mj-lt"/>
              <a:buAutoNum type="arabicPeriod"/>
            </a:pPr>
            <a:r>
              <a:rPr lang="en-US" dirty="0"/>
              <a:t>Non-linear in nature</a:t>
            </a:r>
          </a:p>
          <a:p>
            <a:pPr marL="342900" indent="-342900">
              <a:buFont typeface="+mj-lt"/>
              <a:buAutoNum type="arabicPeriod"/>
            </a:pPr>
            <a:r>
              <a:rPr lang="en-US" dirty="0"/>
              <a:t>Early/on-time/late </a:t>
            </a:r>
            <a:r>
              <a:rPr lang="en-US" dirty="0" err="1"/>
              <a:t>maturers</a:t>
            </a:r>
            <a:endParaRPr lang="en-US" dirty="0"/>
          </a:p>
          <a:p>
            <a:pPr marL="285750" indent="-285750">
              <a:buFont typeface="Arial" panose="020B0604020202020204" pitchFamily="34" charset="0"/>
              <a:buChar char="•"/>
            </a:pPr>
            <a:endParaRPr lang="en-US" dirty="0"/>
          </a:p>
          <a:p>
            <a:pPr lvl="1"/>
            <a:endParaRPr lang="en-US" dirty="0"/>
          </a:p>
        </p:txBody>
      </p:sp>
      <p:pic>
        <p:nvPicPr>
          <p:cNvPr id="7" name="Picture 6">
            <a:extLst>
              <a:ext uri="{FF2B5EF4-FFF2-40B4-BE49-F238E27FC236}">
                <a16:creationId xmlns:a16="http://schemas.microsoft.com/office/drawing/2014/main" id="{B974C448-7EDF-433F-B15E-87595D1E14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62200"/>
            <a:ext cx="8001000" cy="4373880"/>
          </a:xfrm>
          <a:prstGeom prst="rect">
            <a:avLst/>
          </a:prstGeom>
        </p:spPr>
      </p:pic>
    </p:spTree>
    <p:extLst>
      <p:ext uri="{BB962C8B-B14F-4D97-AF65-F5344CB8AC3E}">
        <p14:creationId xmlns:p14="http://schemas.microsoft.com/office/powerpoint/2010/main" val="190629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81000"/>
            <a:ext cx="8458200" cy="1231106"/>
          </a:xfrm>
          <a:prstGeom prst="rect">
            <a:avLst/>
          </a:prstGeom>
          <a:noFill/>
        </p:spPr>
        <p:txBody>
          <a:bodyPr wrap="square" rtlCol="0">
            <a:spAutoFit/>
          </a:bodyPr>
          <a:lstStyle/>
          <a:p>
            <a:r>
              <a:rPr lang="en-US" sz="2800" b="1" u="sng" dirty="0"/>
              <a:t>Unique challenges facing youth athletes/coaches</a:t>
            </a:r>
          </a:p>
          <a:p>
            <a:endParaRPr lang="en-US" sz="2800" dirty="0"/>
          </a:p>
          <a:p>
            <a:endParaRPr lang="en-US" dirty="0"/>
          </a:p>
        </p:txBody>
      </p:sp>
      <p:sp>
        <p:nvSpPr>
          <p:cNvPr id="2" name="TextBox 1"/>
          <p:cNvSpPr txBox="1"/>
          <p:nvPr/>
        </p:nvSpPr>
        <p:spPr>
          <a:xfrm>
            <a:off x="533400" y="1247753"/>
            <a:ext cx="8001000" cy="2585323"/>
          </a:xfrm>
          <a:prstGeom prst="rect">
            <a:avLst/>
          </a:prstGeom>
          <a:noFill/>
        </p:spPr>
        <p:txBody>
          <a:bodyPr wrap="square" rtlCol="0">
            <a:spAutoFit/>
          </a:bodyPr>
          <a:lstStyle/>
          <a:p>
            <a:r>
              <a:rPr lang="en-US" dirty="0"/>
              <a:t>Relative Age Effect:</a:t>
            </a:r>
          </a:p>
          <a:p>
            <a:pPr marL="342900" indent="-342900">
              <a:buFont typeface="+mj-lt"/>
              <a:buAutoNum type="arabicPeriod"/>
            </a:pPr>
            <a:r>
              <a:rPr lang="en-US" dirty="0"/>
              <a:t>Over-representation of players born in early</a:t>
            </a:r>
          </a:p>
          <a:p>
            <a:pPr marL="342900" indent="-342900">
              <a:buFont typeface="+mj-lt"/>
              <a:buAutoNum type="arabicPeriod"/>
            </a:pPr>
            <a:r>
              <a:rPr lang="en-US" dirty="0"/>
              <a:t>Under-representation of players born later</a:t>
            </a:r>
          </a:p>
          <a:p>
            <a:pPr marL="342900" indent="-342900">
              <a:buFont typeface="+mj-lt"/>
              <a:buAutoNum type="arabicPeriod"/>
            </a:pPr>
            <a:r>
              <a:rPr lang="en-US" dirty="0"/>
              <a:t>Usually displayed in quartiles of 3 months each</a:t>
            </a:r>
          </a:p>
          <a:p>
            <a:pPr marL="342900" indent="-342900">
              <a:buFont typeface="+mj-lt"/>
              <a:buAutoNum type="arabicPeriod"/>
            </a:pPr>
            <a:r>
              <a:rPr lang="en-US" dirty="0"/>
              <a:t>Usually prevalent in sport where physical elements are key</a:t>
            </a:r>
          </a:p>
          <a:p>
            <a:pPr marL="342900" indent="-342900">
              <a:buFont typeface="+mj-lt"/>
              <a:buAutoNum type="arabicPeriod"/>
            </a:pP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4098" name="Picture 2" descr="https://upload.wikimedia.org/wikipedia/en/thumb/3/37/Month_of_birth_distribution_UEFA_youth_tournaments_2010.pdf/page1-1754px-Month_of_birth_distribution_UEFA_youth_tournaments_2010.pdf.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18" r="1205" b="6267"/>
          <a:stretch/>
        </p:blipFill>
        <p:spPr bwMode="auto">
          <a:xfrm>
            <a:off x="1409700" y="2763478"/>
            <a:ext cx="6248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a:extLst>
              <a:ext uri="{FF2B5EF4-FFF2-40B4-BE49-F238E27FC236}">
                <a16:creationId xmlns:a16="http://schemas.microsoft.com/office/drawing/2014/main" id="{02B6BD03-5510-4AFA-8A41-999322DBEAFD}"/>
              </a:ext>
            </a:extLst>
          </p:cNvPr>
          <p:cNvSpPr/>
          <p:nvPr/>
        </p:nvSpPr>
        <p:spPr>
          <a:xfrm rot="5400000">
            <a:off x="2387638" y="3085146"/>
            <a:ext cx="482523" cy="1295400"/>
          </a:xfrm>
          <a:prstGeom prst="leftBrace">
            <a:avLst/>
          </a:prstGeom>
          <a:noFill/>
          <a:ln>
            <a:solidFill>
              <a:srgbClr val="FF000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13748F4D-604F-436B-9AC2-9E2DADEA536B}"/>
              </a:ext>
            </a:extLst>
          </p:cNvPr>
          <p:cNvSpPr/>
          <p:nvPr/>
        </p:nvSpPr>
        <p:spPr>
          <a:xfrm rot="5400000">
            <a:off x="3835437" y="3708700"/>
            <a:ext cx="482523" cy="1295400"/>
          </a:xfrm>
          <a:prstGeom prst="leftBrace">
            <a:avLst/>
          </a:prstGeom>
          <a:ln>
            <a:solidFill>
              <a:srgbClr val="FF000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BAE52D7F-85FD-4D51-BB02-79F2A5F0F18C}"/>
              </a:ext>
            </a:extLst>
          </p:cNvPr>
          <p:cNvSpPr/>
          <p:nvPr/>
        </p:nvSpPr>
        <p:spPr>
          <a:xfrm rot="5400000">
            <a:off x="5130838" y="3817616"/>
            <a:ext cx="482523" cy="1295400"/>
          </a:xfrm>
          <a:prstGeom prst="leftBrace">
            <a:avLst/>
          </a:prstGeom>
          <a:ln>
            <a:solidFill>
              <a:srgbClr val="FF000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
        <p:nvSpPr>
          <p:cNvPr id="12" name="Left Brace 11">
            <a:extLst>
              <a:ext uri="{FF2B5EF4-FFF2-40B4-BE49-F238E27FC236}">
                <a16:creationId xmlns:a16="http://schemas.microsoft.com/office/drawing/2014/main" id="{3C9647AB-1FE9-4E9E-802B-5B01F46A7FD0}"/>
              </a:ext>
            </a:extLst>
          </p:cNvPr>
          <p:cNvSpPr/>
          <p:nvPr/>
        </p:nvSpPr>
        <p:spPr>
          <a:xfrm rot="5400000">
            <a:off x="6559588" y="4522630"/>
            <a:ext cx="482523" cy="1295400"/>
          </a:xfrm>
          <a:prstGeom prst="leftBrace">
            <a:avLst/>
          </a:prstGeom>
          <a:ln>
            <a:solidFill>
              <a:srgbClr val="FF000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92864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2847</TotalTime>
  <Words>2080</Words>
  <Application>Microsoft Office PowerPoint</Application>
  <PresentationFormat>On-screen Show (4:3)</PresentationFormat>
  <Paragraphs>416</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Composite</vt:lpstr>
      <vt:lpstr>  Special Considerations for Practicing in Youth Sport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 and Conditioning for Youth Athletes</dc:title>
  <dc:creator>Rob</dc:creator>
  <cp:lastModifiedBy>Robert Anderson</cp:lastModifiedBy>
  <cp:revision>129</cp:revision>
  <dcterms:created xsi:type="dcterms:W3CDTF">2017-06-06T13:49:14Z</dcterms:created>
  <dcterms:modified xsi:type="dcterms:W3CDTF">2018-06-09T14:45:53Z</dcterms:modified>
</cp:coreProperties>
</file>